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</p:sldMasterIdLst>
  <p:notesMasterIdLst>
    <p:notesMasterId r:id="rId43"/>
  </p:notesMasterIdLst>
  <p:sldIdLst>
    <p:sldId id="256" r:id="rId2"/>
    <p:sldId id="303" r:id="rId3"/>
    <p:sldId id="304" r:id="rId4"/>
    <p:sldId id="305" r:id="rId5"/>
    <p:sldId id="306" r:id="rId6"/>
    <p:sldId id="307" r:id="rId7"/>
    <p:sldId id="308" r:id="rId8"/>
    <p:sldId id="309" r:id="rId9"/>
    <p:sldId id="310" r:id="rId10"/>
    <p:sldId id="311" r:id="rId11"/>
    <p:sldId id="312" r:id="rId12"/>
    <p:sldId id="313" r:id="rId13"/>
    <p:sldId id="314" r:id="rId14"/>
    <p:sldId id="315" r:id="rId15"/>
    <p:sldId id="316" r:id="rId16"/>
    <p:sldId id="317" r:id="rId17"/>
    <p:sldId id="318" r:id="rId18"/>
    <p:sldId id="319" r:id="rId19"/>
    <p:sldId id="320" r:id="rId20"/>
    <p:sldId id="321" r:id="rId21"/>
    <p:sldId id="322" r:id="rId22"/>
    <p:sldId id="323" r:id="rId23"/>
    <p:sldId id="324" r:id="rId24"/>
    <p:sldId id="325" r:id="rId25"/>
    <p:sldId id="326" r:id="rId26"/>
    <p:sldId id="327" r:id="rId27"/>
    <p:sldId id="328" r:id="rId28"/>
    <p:sldId id="329" r:id="rId29"/>
    <p:sldId id="330" r:id="rId30"/>
    <p:sldId id="331" r:id="rId31"/>
    <p:sldId id="332" r:id="rId32"/>
    <p:sldId id="333" r:id="rId33"/>
    <p:sldId id="334" r:id="rId34"/>
    <p:sldId id="335" r:id="rId35"/>
    <p:sldId id="336" r:id="rId36"/>
    <p:sldId id="337" r:id="rId37"/>
    <p:sldId id="338" r:id="rId38"/>
    <p:sldId id="339" r:id="rId39"/>
    <p:sldId id="340" r:id="rId40"/>
    <p:sldId id="341" r:id="rId41"/>
    <p:sldId id="302" r:id="rId42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93" autoAdjust="0"/>
    <p:restoredTop sz="94660"/>
  </p:normalViewPr>
  <p:slideViewPr>
    <p:cSldViewPr>
      <p:cViewPr varScale="1">
        <p:scale>
          <a:sx n="79" d="100"/>
          <a:sy n="79" d="100"/>
        </p:scale>
        <p:origin x="-102" y="-25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92" d="100"/>
          <a:sy n="92" d="100"/>
        </p:scale>
        <p:origin x="-3768" y="-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4A6F3147-B3C0-4B2A-B964-AB106F786BE1}" type="datetimeFigureOut">
              <a:rPr lang="en-US"/>
              <a:pPr>
                <a:defRPr/>
              </a:pPr>
              <a:t>3/4/2014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CA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CA" noProof="0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1BF7B1FF-DFE5-4B27-8E0E-F1DDF2FB76BC}" type="slidenum">
              <a:rPr lang="en-CA"/>
              <a:pPr>
                <a:defRPr/>
              </a:pPr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9561097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CA" smtClean="0"/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E6226FB-55D5-4CAA-90EF-D8DC53E1A20F}" type="slidenum">
              <a:rPr lang="en-CA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</a:t>
            </a:fld>
            <a:endParaRPr lang="en-CA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427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81CA7D4-FC36-4D7A-BA6F-CCB921B12CFC}" type="slidenum">
              <a:rPr lang="en-CA" smtClean="0"/>
              <a:pPr>
                <a:defRPr/>
              </a:pPr>
              <a:t>10</a:t>
            </a:fld>
            <a:endParaRPr lang="en-CA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52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B7A3823-18C9-417C-834E-8CB25C5C2FD4}" type="slidenum">
              <a:rPr lang="en-CA" smtClean="0"/>
              <a:pPr>
                <a:defRPr/>
              </a:pPr>
              <a:t>11</a:t>
            </a:fld>
            <a:endParaRPr lang="en-CA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632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2C1709C-3C3F-4F38-80FB-3C6897B1AEED}" type="slidenum">
              <a:rPr lang="en-CA" smtClean="0"/>
              <a:pPr>
                <a:defRPr/>
              </a:pPr>
              <a:t>12</a:t>
            </a:fld>
            <a:endParaRPr lang="en-CA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734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6345140-4063-4332-8985-3E96E2805806}" type="slidenum">
              <a:rPr lang="en-CA" smtClean="0"/>
              <a:pPr>
                <a:defRPr/>
              </a:pPr>
              <a:t>13</a:t>
            </a:fld>
            <a:endParaRPr lang="en-CA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D671C88-7163-4E88-95D6-B27338D5604D}" type="slidenum">
              <a:rPr lang="en-CA" smtClean="0"/>
              <a:pPr>
                <a:defRPr/>
              </a:pPr>
              <a:t>16</a:t>
            </a:fld>
            <a:endParaRPr lang="en-CA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D671C88-7163-4E88-95D6-B27338D5604D}" type="slidenum">
              <a:rPr lang="en-CA" smtClean="0"/>
              <a:pPr>
                <a:defRPr/>
              </a:pPr>
              <a:t>17</a:t>
            </a:fld>
            <a:endParaRPr lang="en-CA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939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B6A1847-22BB-4361-BC36-4D6F25949AEF}" type="slidenum">
              <a:rPr lang="en-CA" smtClean="0"/>
              <a:pPr>
                <a:defRPr/>
              </a:pPr>
              <a:t>18</a:t>
            </a:fld>
            <a:endParaRPr lang="en-CA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04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C6A763F-399B-42BA-9023-A938729F83A3}" type="slidenum">
              <a:rPr lang="en-CA" smtClean="0"/>
              <a:pPr>
                <a:defRPr/>
              </a:pPr>
              <a:t>19</a:t>
            </a:fld>
            <a:endParaRPr lang="en-CA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4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8F158F6-38C4-4B60-996B-BB1C0C1EAF98}" type="slidenum">
              <a:rPr lang="en-CA" smtClean="0"/>
              <a:pPr>
                <a:defRPr/>
              </a:pPr>
              <a:t>20</a:t>
            </a:fld>
            <a:endParaRPr lang="en-CA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246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4D62BB9-C8FA-45AD-9062-EFE8A80EA3B1}" type="slidenum">
              <a:rPr lang="en-CA" smtClean="0"/>
              <a:pPr>
                <a:defRPr/>
              </a:pPr>
              <a:t>21</a:t>
            </a:fld>
            <a:endParaRPr lang="en-CA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608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B7603FA-B7B3-4358-9890-B597EE40BB3B}" type="slidenum">
              <a:rPr lang="en-CA" smtClean="0"/>
              <a:pPr>
                <a:defRPr/>
              </a:pPr>
              <a:t>2</a:t>
            </a:fld>
            <a:endParaRPr lang="en-CA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349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D31A8AA-62EA-41FD-A2FB-B31403C18412}" type="slidenum">
              <a:rPr lang="en-CA" smtClean="0"/>
              <a:pPr>
                <a:defRPr/>
              </a:pPr>
              <a:t>22</a:t>
            </a:fld>
            <a:endParaRPr lang="en-CA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451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DF67D06-EA16-454F-89A7-DF493D7C43F0}" type="slidenum">
              <a:rPr lang="en-CA" smtClean="0"/>
              <a:pPr>
                <a:defRPr/>
              </a:pPr>
              <a:t>23</a:t>
            </a:fld>
            <a:endParaRPr lang="en-CA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553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70A10E4-3D8D-40C2-B878-05410B978F40}" type="slidenum">
              <a:rPr lang="en-CA" smtClean="0"/>
              <a:pPr>
                <a:defRPr/>
              </a:pPr>
              <a:t>24</a:t>
            </a:fld>
            <a:endParaRPr lang="en-CA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65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B1BF228-9673-4B33-9137-D923130BB6AA}" type="slidenum">
              <a:rPr lang="en-CA" smtClean="0"/>
              <a:pPr>
                <a:defRPr/>
              </a:pPr>
              <a:t>25</a:t>
            </a:fld>
            <a:endParaRPr lang="en-CA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D671C88-7163-4E88-95D6-B27338D5604D}" type="slidenum">
              <a:rPr lang="en-CA" smtClean="0"/>
              <a:pPr>
                <a:defRPr/>
              </a:pPr>
              <a:t>26</a:t>
            </a:fld>
            <a:endParaRPr lang="en-CA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758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661C9ED-13DF-4FCE-8ADA-48A3E6366F66}" type="slidenum">
              <a:rPr lang="en-CA" smtClean="0"/>
              <a:pPr>
                <a:defRPr/>
              </a:pPr>
              <a:t>27</a:t>
            </a:fld>
            <a:endParaRPr lang="en-CA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86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A8BF205-1575-4D22-ABD5-8B9D596803A4}" type="slidenum">
              <a:rPr lang="en-CA" smtClean="0"/>
              <a:pPr>
                <a:defRPr/>
              </a:pPr>
              <a:t>28</a:t>
            </a:fld>
            <a:endParaRPr lang="en-CA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963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8F9444D-66E2-42D9-AD7F-CC2CD7AA6721}" type="slidenum">
              <a:rPr lang="en-CA" smtClean="0"/>
              <a:pPr>
                <a:defRPr/>
              </a:pPr>
              <a:t>29</a:t>
            </a:fld>
            <a:endParaRPr lang="en-CA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06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C212C93-C084-49C3-8A90-197D83D9D36F}" type="slidenum">
              <a:rPr lang="en-CA" smtClean="0"/>
              <a:pPr>
                <a:defRPr/>
              </a:pPr>
              <a:t>30</a:t>
            </a:fld>
            <a:endParaRPr lang="en-CA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68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9D6BE36-060C-4898-900D-225A80210EF7}" type="slidenum">
              <a:rPr lang="en-CA" smtClean="0"/>
              <a:pPr>
                <a:defRPr/>
              </a:pPr>
              <a:t>31</a:t>
            </a:fld>
            <a:endParaRPr lang="en-CA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710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6D892D9-4254-4858-8378-F0571F879BC3}" type="slidenum">
              <a:rPr lang="en-CA" smtClean="0"/>
              <a:pPr>
                <a:defRPr/>
              </a:pPr>
              <a:t>3</a:t>
            </a:fld>
            <a:endParaRPr lang="en-CA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270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81541DD-62B1-48FD-87C4-71EBA081E6EA}" type="slidenum">
              <a:rPr lang="en-CA" smtClean="0"/>
              <a:pPr>
                <a:defRPr/>
              </a:pPr>
              <a:t>32</a:t>
            </a:fld>
            <a:endParaRPr lang="en-CA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373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10CED1A-49CB-452E-A2AA-E1C0D37A308C}" type="slidenum">
              <a:rPr lang="en-CA" smtClean="0"/>
              <a:pPr>
                <a:defRPr/>
              </a:pPr>
              <a:t>33</a:t>
            </a:fld>
            <a:endParaRPr lang="en-CA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475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B636C45-4DAF-4771-ADCA-C512CEAF8B86}" type="slidenum">
              <a:rPr lang="en-CA" smtClean="0"/>
              <a:pPr>
                <a:defRPr/>
              </a:pPr>
              <a:t>34</a:t>
            </a:fld>
            <a:endParaRPr lang="en-CA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577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3DA2F53-2957-4244-9E23-74C7A449076D}" type="slidenum">
              <a:rPr lang="en-CA" smtClean="0"/>
              <a:pPr>
                <a:defRPr/>
              </a:pPr>
              <a:t>35</a:t>
            </a:fld>
            <a:endParaRPr lang="en-CA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680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48B9B61-C5D5-4E35-AA05-38BF02907278}" type="slidenum">
              <a:rPr lang="en-CA" smtClean="0"/>
              <a:pPr>
                <a:defRPr/>
              </a:pPr>
              <a:t>36</a:t>
            </a:fld>
            <a:endParaRPr lang="en-CA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782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F1761D2-8E48-4293-B31F-71B728B29006}" type="slidenum">
              <a:rPr lang="en-CA" smtClean="0"/>
              <a:pPr>
                <a:defRPr/>
              </a:pPr>
              <a:t>37</a:t>
            </a:fld>
            <a:endParaRPr lang="en-CA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885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B92F622-82F8-433F-8D1A-B2BBBD442A1B}" type="slidenum">
              <a:rPr lang="en-CA" smtClean="0"/>
              <a:pPr>
                <a:defRPr/>
              </a:pPr>
              <a:t>38</a:t>
            </a:fld>
            <a:endParaRPr lang="en-CA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987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F50B473-A8E1-401F-ABDE-62D323C0660A}" type="slidenum">
              <a:rPr lang="en-CA" smtClean="0"/>
              <a:pPr>
                <a:defRPr/>
              </a:pPr>
              <a:t>39</a:t>
            </a:fld>
            <a:endParaRPr lang="en-CA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08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8A0C40F-41AC-4B60-BE9F-317E52DE87E3}" type="slidenum">
              <a:rPr lang="en-CA" smtClean="0"/>
              <a:pPr>
                <a:defRPr/>
              </a:pPr>
              <a:t>40</a:t>
            </a:fld>
            <a:endParaRPr lang="en-CA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704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8AB88D8-AB5F-48DB-98E9-EEBC0B734597}" type="slidenum">
              <a:rPr lang="en-CA" smtClean="0"/>
              <a:pPr>
                <a:defRPr/>
              </a:pPr>
              <a:t>41</a:t>
            </a:fld>
            <a:endParaRPr lang="en-CA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813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63D75E5-105E-4DAC-9BD1-957FDDD58DE4}" type="slidenum">
              <a:rPr lang="en-CA" smtClean="0"/>
              <a:pPr>
                <a:defRPr/>
              </a:pPr>
              <a:t>4</a:t>
            </a:fld>
            <a:endParaRPr lang="en-CA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915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079FAF0-F2AC-4C9C-9209-70C9B2D69454}" type="slidenum">
              <a:rPr lang="en-CA" smtClean="0"/>
              <a:pPr>
                <a:defRPr/>
              </a:pPr>
              <a:t>5</a:t>
            </a:fld>
            <a:endParaRPr lang="en-CA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017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5D27436-A3B9-42F0-A7C5-B1C78F9FC828}" type="slidenum">
              <a:rPr lang="en-CA" smtClean="0"/>
              <a:pPr>
                <a:defRPr/>
              </a:pPr>
              <a:t>6</a:t>
            </a:fld>
            <a:endParaRPr lang="en-CA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0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06625E1-6212-418B-AA27-4EAD2943DC9E}" type="slidenum">
              <a:rPr lang="en-CA" smtClean="0"/>
              <a:pPr>
                <a:defRPr/>
              </a:pPr>
              <a:t>7</a:t>
            </a:fld>
            <a:endParaRPr lang="en-CA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222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324FAA7-E4FD-4B71-9D19-935DDC08B2FA}" type="slidenum">
              <a:rPr lang="en-CA" smtClean="0"/>
              <a:pPr>
                <a:defRPr/>
              </a:pPr>
              <a:t>8</a:t>
            </a:fld>
            <a:endParaRPr lang="en-CA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325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DD2CD85-EB58-45BB-909F-92EC902837A8}" type="slidenum">
              <a:rPr lang="en-CA" smtClean="0"/>
              <a:pPr>
                <a:defRPr/>
              </a:pPr>
              <a:t>9</a:t>
            </a:fld>
            <a:endParaRPr lang="en-CA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 smtClean="0"/>
              <a:t>Click to edit Master title style</a:t>
            </a:r>
            <a:endParaRPr lang="en-CA" dirty="0"/>
          </a:p>
        </p:txBody>
      </p:sp>
      <p:sp>
        <p:nvSpPr>
          <p:cNvPr id="6" name="Text Box 14"/>
          <p:cNvSpPr txBox="1">
            <a:spLocks noChangeArrowheads="1"/>
          </p:cNvSpPr>
          <p:nvPr userDrawn="1"/>
        </p:nvSpPr>
        <p:spPr bwMode="auto">
          <a:xfrm>
            <a:off x="3779838" y="260350"/>
            <a:ext cx="5040312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25400" dir="2700000" algn="tl" rotWithShape="0">
              <a:prstClr val="black"/>
            </a:outerShdw>
          </a:effectLst>
        </p:spPr>
        <p:txBody>
          <a:bodyPr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ECE 250 </a:t>
            </a:r>
            <a:r>
              <a:rPr lang="en-US" sz="2000" i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Algorithms and Data Structures</a:t>
            </a:r>
          </a:p>
        </p:txBody>
      </p:sp>
      <p:sp>
        <p:nvSpPr>
          <p:cNvPr id="7" name="Text Box 14"/>
          <p:cNvSpPr txBox="1">
            <a:spLocks noChangeArrowheads="1"/>
          </p:cNvSpPr>
          <p:nvPr userDrawn="1"/>
        </p:nvSpPr>
        <p:spPr bwMode="auto">
          <a:xfrm>
            <a:off x="5472113" y="4365625"/>
            <a:ext cx="3671887" cy="2270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25400" dir="2700000" algn="tl" rotWithShape="0">
              <a:prstClr val="black"/>
            </a:outerShdw>
          </a:effectLst>
        </p:spPr>
        <p:txBody>
          <a:bodyPr>
            <a:spAutoFit/>
          </a:bodyPr>
          <a:lstStyle/>
          <a:p>
            <a:pPr defTabSz="457200">
              <a:spcBef>
                <a:spcPct val="20000"/>
              </a:spcBef>
              <a:defRPr/>
            </a:pPr>
            <a:r>
              <a:rPr lang="en-US" sz="1200" b="1" kern="0" dirty="0">
                <a:solidFill>
                  <a:srgbClr val="FFFFFF"/>
                </a:solidFill>
                <a:latin typeface="Arial" pitchFamily="34" charset="0"/>
                <a:ea typeface="ＭＳ Ｐゴシック" charset="-128"/>
                <a:cs typeface="Arial" pitchFamily="34" charset="0"/>
              </a:rPr>
              <a:t>Douglas Wilhelm Harder, </a:t>
            </a:r>
            <a:r>
              <a:rPr lang="en-US" sz="1200" b="1" kern="0" dirty="0" err="1">
                <a:solidFill>
                  <a:srgbClr val="FFFFFF"/>
                </a:solidFill>
                <a:latin typeface="Arial" pitchFamily="34" charset="0"/>
                <a:ea typeface="ＭＳ Ｐゴシック" charset="-128"/>
                <a:cs typeface="Arial" pitchFamily="34" charset="0"/>
              </a:rPr>
              <a:t>M.Math</a:t>
            </a:r>
            <a:r>
              <a:rPr lang="en-US" sz="1200" b="1" kern="0" dirty="0">
                <a:solidFill>
                  <a:srgbClr val="FFFFFF"/>
                </a:solidFill>
                <a:latin typeface="Arial" pitchFamily="34" charset="0"/>
                <a:ea typeface="ＭＳ Ｐゴシック" charset="-128"/>
                <a:cs typeface="Arial" pitchFamily="34" charset="0"/>
              </a:rPr>
              <a:t>. LEL</a:t>
            </a:r>
          </a:p>
          <a:p>
            <a:pPr defTabSz="457200">
              <a:spcBef>
                <a:spcPct val="20000"/>
              </a:spcBef>
              <a:defRPr/>
            </a:pPr>
            <a:r>
              <a:rPr lang="en-US" sz="1100" kern="0" dirty="0">
                <a:solidFill>
                  <a:srgbClr val="FFFFFF"/>
                </a:solidFill>
                <a:latin typeface="Arial" pitchFamily="34" charset="0"/>
                <a:ea typeface="ＭＳ Ｐゴシック" charset="-128"/>
                <a:cs typeface="Arial" pitchFamily="34" charset="0"/>
              </a:rPr>
              <a:t>Department of Electrical and Computer Engineering</a:t>
            </a:r>
          </a:p>
          <a:p>
            <a:pPr defTabSz="457200">
              <a:spcBef>
                <a:spcPct val="20000"/>
              </a:spcBef>
              <a:defRPr/>
            </a:pPr>
            <a:r>
              <a:rPr lang="en-US" sz="1100" kern="0" dirty="0">
                <a:solidFill>
                  <a:srgbClr val="FFFFFF"/>
                </a:solidFill>
                <a:latin typeface="Arial" pitchFamily="34" charset="0"/>
                <a:ea typeface="ＭＳ Ｐゴシック" charset="-128"/>
                <a:cs typeface="Arial" pitchFamily="34" charset="0"/>
              </a:rPr>
              <a:t>University of Waterloo</a:t>
            </a:r>
          </a:p>
          <a:p>
            <a:pPr defTabSz="457200">
              <a:spcBef>
                <a:spcPct val="20000"/>
              </a:spcBef>
              <a:defRPr/>
            </a:pPr>
            <a:r>
              <a:rPr lang="en-US" sz="1100" kern="0" dirty="0">
                <a:solidFill>
                  <a:srgbClr val="FFFFFF"/>
                </a:solidFill>
                <a:latin typeface="Arial" pitchFamily="34" charset="0"/>
                <a:ea typeface="ＭＳ Ｐゴシック" charset="-128"/>
                <a:cs typeface="Arial" pitchFamily="34" charset="0"/>
              </a:rPr>
              <a:t>Waterloo, Ontario, Canada</a:t>
            </a:r>
          </a:p>
          <a:p>
            <a:pPr defTabSz="457200">
              <a:spcBef>
                <a:spcPct val="20000"/>
              </a:spcBef>
              <a:defRPr/>
            </a:pPr>
            <a:endParaRPr lang="en-US" sz="1100" kern="0" dirty="0">
              <a:solidFill>
                <a:srgbClr val="FFFFFF"/>
              </a:solidFill>
              <a:latin typeface="Arial" pitchFamily="34" charset="0"/>
              <a:ea typeface="ＭＳ Ｐゴシック" charset="-128"/>
              <a:cs typeface="Arial" pitchFamily="34" charset="0"/>
            </a:endParaRPr>
          </a:p>
          <a:p>
            <a:pPr defTabSz="457200">
              <a:spcBef>
                <a:spcPct val="20000"/>
              </a:spcBef>
              <a:defRPr/>
            </a:pPr>
            <a:r>
              <a:rPr lang="en-US" sz="1100" kern="0" dirty="0">
                <a:solidFill>
                  <a:srgbClr val="FFFFFF"/>
                </a:solidFill>
                <a:latin typeface="Arial" pitchFamily="34" charset="0"/>
                <a:ea typeface="ＭＳ Ｐゴシック" charset="-128"/>
                <a:cs typeface="Arial" pitchFamily="34" charset="0"/>
              </a:rPr>
              <a:t>ece.uwaterloo.ca</a:t>
            </a:r>
          </a:p>
          <a:p>
            <a:pPr defTabSz="457200">
              <a:spcBef>
                <a:spcPct val="20000"/>
              </a:spcBef>
              <a:defRPr/>
            </a:pPr>
            <a:r>
              <a:rPr lang="en-US" sz="1100" kern="0" dirty="0">
                <a:solidFill>
                  <a:srgbClr val="FFFFFF"/>
                </a:solidFill>
                <a:latin typeface="Arial" pitchFamily="34" charset="0"/>
                <a:ea typeface="ＭＳ Ｐゴシック" charset="-128"/>
                <a:cs typeface="Arial" pitchFamily="34" charset="0"/>
              </a:rPr>
              <a:t>dwharder@alumni.uwaterloo.ca</a:t>
            </a:r>
          </a:p>
          <a:p>
            <a:pPr defTabSz="457200">
              <a:spcBef>
                <a:spcPct val="20000"/>
              </a:spcBef>
              <a:defRPr/>
            </a:pPr>
            <a:endParaRPr lang="en-CA" sz="900" dirty="0">
              <a:solidFill>
                <a:srgbClr val="FFFFFF"/>
              </a:solidFill>
              <a:latin typeface="Arial"/>
              <a:ea typeface="ＭＳ Ｐゴシック" charset="-128"/>
            </a:endParaRPr>
          </a:p>
          <a:p>
            <a:pPr defTabSz="457200">
              <a:spcBef>
                <a:spcPct val="20000"/>
              </a:spcBef>
              <a:defRPr/>
            </a:pPr>
            <a:r>
              <a:rPr lang="en-CA" sz="900" dirty="0">
                <a:solidFill>
                  <a:srgbClr val="FFFFFF"/>
                </a:solidFill>
                <a:latin typeface="Arial"/>
                <a:ea typeface="ＭＳ Ｐゴシック" charset="-128"/>
              </a:rPr>
              <a:t>© </a:t>
            </a:r>
            <a:r>
              <a:rPr lang="en-CA" sz="900" dirty="0" smtClean="0">
                <a:solidFill>
                  <a:srgbClr val="FFFFFF"/>
                </a:solidFill>
                <a:latin typeface="Arial"/>
                <a:ea typeface="ＭＳ Ｐゴシック" charset="-128"/>
              </a:rPr>
              <a:t>20143 </a:t>
            </a:r>
            <a:r>
              <a:rPr lang="en-CA" sz="900" dirty="0">
                <a:solidFill>
                  <a:srgbClr val="FFFFFF"/>
                </a:solidFill>
                <a:latin typeface="Arial"/>
                <a:ea typeface="ＭＳ Ｐゴシック" charset="-128"/>
              </a:rPr>
              <a:t>by Douglas Wilhelm Harder.  Some rights reserved.</a:t>
            </a:r>
            <a:endParaRPr lang="en-US" sz="900" kern="0" dirty="0">
              <a:solidFill>
                <a:srgbClr val="FFFFFF"/>
              </a:solidFill>
              <a:latin typeface="Arial" pitchFamily="34" charset="0"/>
              <a:ea typeface="ＭＳ Ｐゴシック" charset="-128"/>
              <a:cs typeface="Arial" pitchFamily="34" charset="0"/>
            </a:endParaRPr>
          </a:p>
          <a:p>
            <a:pPr defTabSz="457200">
              <a:spcBef>
                <a:spcPct val="20000"/>
              </a:spcBef>
              <a:defRPr/>
            </a:pPr>
            <a:endParaRPr lang="en-CA" sz="2400" dirty="0">
              <a:solidFill>
                <a:srgbClr val="FFFFFF"/>
              </a:solidFill>
              <a:latin typeface="Arial"/>
              <a:ea typeface="ＭＳ Ｐゴシック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 userDrawn="1"/>
        </p:nvSpPr>
        <p:spPr>
          <a:xfrm>
            <a:off x="8493125" y="387350"/>
            <a:ext cx="400050" cy="304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fld id="{CB04C21C-B0BC-4588-B282-CC300FAFEEC9}" type="slidenum">
              <a:rPr lang="en-CA" sz="1400">
                <a:solidFill>
                  <a:schemeClr val="tx1">
                    <a:lumMod val="50000"/>
                    <a:lumOff val="50000"/>
                  </a:schemeClr>
                </a:solidFill>
              </a:rPr>
              <a:pPr algn="r">
                <a:defRPr/>
              </a:pPr>
              <a:t>‹#›</a:t>
            </a:fld>
            <a:endParaRPr lang="en-CA" sz="14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Footer Placeholder 4"/>
          <p:cNvSpPr txBox="1">
            <a:spLocks/>
          </p:cNvSpPr>
          <p:nvPr userDrawn="1"/>
        </p:nvSpPr>
        <p:spPr>
          <a:xfrm>
            <a:off x="2916238" y="111125"/>
            <a:ext cx="5832475" cy="365125"/>
          </a:xfrm>
          <a:prstGeom prst="rect">
            <a:avLst/>
          </a:prstGeom>
        </p:spPr>
        <p:txBody>
          <a:bodyPr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+mn-cs"/>
              </a:defRPr>
            </a:lvl1pPr>
          </a:lstStyle>
          <a:p>
            <a:r>
              <a:rPr lang="en-CA" sz="1600" b="0" i="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Leftist</a:t>
            </a:r>
            <a:r>
              <a:rPr lang="en-CA" sz="1600" b="0" i="0" kern="1200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heaps</a:t>
            </a:r>
            <a:endParaRPr lang="en-CA" sz="1600" b="0" i="0" kern="120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 dirty="0" smtClean="0"/>
              <a:t>Click to edit Master title style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CA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CA" smtClean="0"/>
          </a:p>
        </p:txBody>
      </p:sp>
      <p:sp>
        <p:nvSpPr>
          <p:cNvPr id="3174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C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</p:sldLayoutIdLst>
  <p:timing>
    <p:tnLst>
      <p:par>
        <p:cTn id="1" dur="indefinite" restart="never" nodeType="tmRoot"/>
      </p:par>
    </p:tnLst>
  </p:timing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2800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4"/>
          <p:cNvSpPr txBox="1">
            <a:spLocks noChangeArrowheads="1"/>
          </p:cNvSpPr>
          <p:nvPr/>
        </p:nvSpPr>
        <p:spPr bwMode="auto">
          <a:xfrm>
            <a:off x="539552" y="2558504"/>
            <a:ext cx="8280920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25400" dir="2700000" algn="tl" rotWithShape="0">
              <a:prstClr val="black"/>
            </a:outerShdw>
          </a:effectLst>
        </p:spPr>
        <p:txBody>
          <a:bodyPr wrap="square"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CA" altLang="en-US" sz="4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Leftist heaps</a:t>
            </a:r>
            <a:endParaRPr lang="en-US" sz="4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Merging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We will now repeat the merging procedure</a:t>
            </a:r>
          </a:p>
        </p:txBody>
      </p:sp>
      <p:pic>
        <p:nvPicPr>
          <p:cNvPr id="13316" name="Picture 6" descr="C:\Users\dwharder\Desktop\ll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613" y="2709863"/>
            <a:ext cx="5183187" cy="302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04877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Merging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In the special case that the right sub-heap of A is empty, we attach the leftist heap B as the right sub-heap of A</a:t>
            </a:r>
          </a:p>
        </p:txBody>
      </p:sp>
      <p:pic>
        <p:nvPicPr>
          <p:cNvPr id="14340" name="Picture 2" descr="C:\Users\dwharder\Desktop\ll7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613" y="2709863"/>
            <a:ext cx="5183187" cy="302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0946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Merging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 smtClean="0">
                <a:latin typeface="Arial" charset="0"/>
                <a:cs typeface="Arial" charset="0"/>
              </a:rPr>
              <a:t>	If, however, A</a:t>
            </a:r>
            <a:r>
              <a:rPr lang="en-US" altLang="en-US" baseline="-25000" dirty="0" smtClean="0">
                <a:latin typeface="Arial" charset="0"/>
                <a:cs typeface="Arial" charset="0"/>
              </a:rPr>
              <a:t>2</a:t>
            </a:r>
            <a:r>
              <a:rPr lang="en-US" altLang="en-US" dirty="0" smtClean="0">
                <a:latin typeface="Arial" charset="0"/>
                <a:cs typeface="Arial" charset="0"/>
              </a:rPr>
              <a:t> is not empty, we must merge these two recursively:</a:t>
            </a:r>
          </a:p>
          <a:p>
            <a:pPr lvl="1"/>
            <a:r>
              <a:rPr lang="en-US" altLang="en-US" dirty="0" smtClean="0">
                <a:latin typeface="Arial" charset="0"/>
                <a:cs typeface="Arial" charset="0"/>
              </a:rPr>
              <a:t>Either </a:t>
            </a:r>
            <a:r>
              <a:rPr lang="en-US" altLang="en-US" dirty="0" smtClean="0">
                <a:latin typeface="Arial" charset="0"/>
                <a:cs typeface="Arial" charset="0"/>
              </a:rPr>
              <a:t>A</a:t>
            </a:r>
            <a:r>
              <a:rPr lang="en-US" altLang="en-US" baseline="-25000" dirty="0">
                <a:latin typeface="Arial" charset="0"/>
                <a:cs typeface="Arial" charset="0"/>
              </a:rPr>
              <a:t>2</a:t>
            </a:r>
            <a:r>
              <a:rPr lang="en-US" altLang="en-US" dirty="0" smtClean="0">
                <a:latin typeface="Arial" charset="0"/>
                <a:cs typeface="Arial" charset="0"/>
              </a:rPr>
              <a:t> </a:t>
            </a:r>
            <a:r>
              <a:rPr lang="en-US" altLang="en-US" dirty="0" smtClean="0">
                <a:latin typeface="Arial" charset="0"/>
                <a:cs typeface="Arial" charset="0"/>
              </a:rPr>
              <a:t>≤ B or A</a:t>
            </a:r>
            <a:r>
              <a:rPr lang="en-US" altLang="en-US" baseline="-25000" dirty="0" smtClean="0">
                <a:latin typeface="Arial" charset="0"/>
                <a:cs typeface="Arial" charset="0"/>
              </a:rPr>
              <a:t>2</a:t>
            </a:r>
            <a:r>
              <a:rPr lang="en-US" altLang="en-US" dirty="0" smtClean="0">
                <a:latin typeface="Arial" charset="0"/>
                <a:cs typeface="Arial" charset="0"/>
              </a:rPr>
              <a:t> &gt; B</a:t>
            </a:r>
          </a:p>
        </p:txBody>
      </p:sp>
      <p:pic>
        <p:nvPicPr>
          <p:cNvPr id="15364" name="Picture 6" descr="C:\Users\dwharder\Desktop\ll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613" y="2709863"/>
            <a:ext cx="5183187" cy="302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49924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Merging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If A</a:t>
            </a:r>
            <a:r>
              <a:rPr lang="en-US" altLang="en-US" baseline="-25000" smtClean="0">
                <a:latin typeface="Arial" charset="0"/>
                <a:cs typeface="Arial" charset="0"/>
              </a:rPr>
              <a:t>2</a:t>
            </a:r>
            <a:r>
              <a:rPr lang="en-US" altLang="en-US" smtClean="0">
                <a:latin typeface="Arial" charset="0"/>
                <a:cs typeface="Arial" charset="0"/>
              </a:rPr>
              <a:t> ≤ B, we repeat the process and merge the leftist heap B with the right sub-heap A</a:t>
            </a:r>
            <a:r>
              <a:rPr lang="en-US" altLang="en-US" baseline="-25000" smtClean="0">
                <a:latin typeface="Arial" charset="0"/>
                <a:cs typeface="Arial" charset="0"/>
              </a:rPr>
              <a:t>22</a:t>
            </a:r>
            <a:r>
              <a:rPr lang="en-US" altLang="en-US" smtClean="0">
                <a:latin typeface="Arial" charset="0"/>
                <a:cs typeface="Arial" charset="0"/>
              </a:rPr>
              <a:t> </a:t>
            </a:r>
          </a:p>
        </p:txBody>
      </p:sp>
      <p:pic>
        <p:nvPicPr>
          <p:cNvPr id="16388" name="Picture 9" descr="C:\Users\dwharder\Desktop\ll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613" y="2709863"/>
            <a:ext cx="5183187" cy="302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38962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Merging</a:t>
            </a:r>
            <a:endParaRPr lang="en-CA" altLang="en-US" smtClean="0">
              <a:latin typeface="Arial" charset="0"/>
              <a:cs typeface="Arial" charset="0"/>
            </a:endParaRPr>
          </a:p>
        </p:txBody>
      </p:sp>
      <p:sp>
        <p:nvSpPr>
          <p:cNvPr id="1741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CA" altLang="en-US" smtClean="0">
                <a:latin typeface="Arial" charset="0"/>
                <a:cs typeface="Arial" charset="0"/>
              </a:rPr>
              <a:t>	</a:t>
            </a:r>
            <a:r>
              <a:rPr lang="en-US" altLang="en-US" smtClean="0">
                <a:latin typeface="Arial" charset="0"/>
                <a:cs typeface="Arial" charset="0"/>
              </a:rPr>
              <a:t>If B &lt; A</a:t>
            </a:r>
            <a:r>
              <a:rPr lang="en-US" altLang="en-US" baseline="-25000" smtClean="0">
                <a:latin typeface="Arial" charset="0"/>
                <a:cs typeface="Arial" charset="0"/>
              </a:rPr>
              <a:t>2</a:t>
            </a:r>
            <a:r>
              <a:rPr lang="en-US" altLang="en-US" smtClean="0">
                <a:latin typeface="Arial" charset="0"/>
                <a:cs typeface="Arial" charset="0"/>
              </a:rPr>
              <a:t>, B becomes the right sub-heap of A and we now merge the right sub-heap of B with the sub-heap A</a:t>
            </a:r>
            <a:r>
              <a:rPr lang="en-US" altLang="en-US" baseline="-25000" smtClean="0">
                <a:latin typeface="Arial" charset="0"/>
                <a:cs typeface="Arial" charset="0"/>
              </a:rPr>
              <a:t>2</a:t>
            </a:r>
            <a:endParaRPr lang="en-CA" altLang="en-US" smtClean="0">
              <a:latin typeface="Arial" charset="0"/>
              <a:cs typeface="Arial" charset="0"/>
            </a:endParaRPr>
          </a:p>
        </p:txBody>
      </p:sp>
      <p:pic>
        <p:nvPicPr>
          <p:cNvPr id="17412" name="Picture 8" descr="C:\Users\dwharder\Desktop\ll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613" y="2709863"/>
            <a:ext cx="5183187" cy="302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300657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en-US" smtClean="0">
                <a:latin typeface="Arial" charset="0"/>
                <a:cs typeface="Arial" charset="0"/>
              </a:rPr>
              <a:t>Merging</a:t>
            </a:r>
          </a:p>
        </p:txBody>
      </p:sp>
      <p:sp>
        <p:nvSpPr>
          <p:cNvPr id="1843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CA" altLang="en-US" smtClean="0">
                <a:latin typeface="Arial" charset="0"/>
                <a:cs typeface="Arial" charset="0"/>
              </a:rPr>
              <a:t>	The three cases for merging heaps A</a:t>
            </a:r>
            <a:r>
              <a:rPr lang="en-CA" altLang="en-US" baseline="-25000" smtClean="0">
                <a:latin typeface="Arial" charset="0"/>
                <a:cs typeface="Arial" charset="0"/>
              </a:rPr>
              <a:t>2</a:t>
            </a:r>
            <a:r>
              <a:rPr lang="en-CA" altLang="en-US" smtClean="0">
                <a:latin typeface="Arial" charset="0"/>
                <a:cs typeface="Arial" charset="0"/>
              </a:rPr>
              <a:t> and B</a:t>
            </a:r>
          </a:p>
        </p:txBody>
      </p:sp>
      <p:pic>
        <p:nvPicPr>
          <p:cNvPr id="18436" name="Picture 6" descr="C:\Users\dwharder\Desktop\ll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675" y="1989138"/>
            <a:ext cx="3238500" cy="188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7" name="Picture 2" descr="C:\Users\dwharder\Desktop\ll7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413" y="4419600"/>
            <a:ext cx="3240087" cy="188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8" name="Picture 9" descr="C:\Users\dwharder\Desktop\ll5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6838" y="4419600"/>
            <a:ext cx="3238500" cy="188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9" name="TextBox 7"/>
          <p:cNvSpPr txBox="1">
            <a:spLocks noChangeArrowheads="1"/>
          </p:cNvSpPr>
          <p:nvPr/>
        </p:nvSpPr>
        <p:spPr bwMode="auto">
          <a:xfrm>
            <a:off x="900113" y="3933825"/>
            <a:ext cx="13462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CA" altLang="en-US" sz="1800"/>
              <a:t>A</a:t>
            </a:r>
            <a:r>
              <a:rPr lang="en-CA" altLang="en-US" sz="1800" baseline="-25000"/>
              <a:t>2</a:t>
            </a:r>
            <a:r>
              <a:rPr lang="en-CA" altLang="en-US" sz="1800"/>
              <a:t> is empty</a:t>
            </a:r>
          </a:p>
        </p:txBody>
      </p:sp>
      <p:sp>
        <p:nvSpPr>
          <p:cNvPr id="18440" name="TextBox 8"/>
          <p:cNvSpPr txBox="1">
            <a:spLocks noChangeArrowheads="1"/>
          </p:cNvSpPr>
          <p:nvPr/>
        </p:nvSpPr>
        <p:spPr bwMode="auto">
          <a:xfrm>
            <a:off x="3875088" y="3933825"/>
            <a:ext cx="8413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CA" altLang="en-US" sz="1800"/>
              <a:t>A</a:t>
            </a:r>
            <a:r>
              <a:rPr lang="en-CA" altLang="en-US" sz="1800" baseline="-25000"/>
              <a:t>2</a:t>
            </a:r>
            <a:r>
              <a:rPr lang="en-CA" altLang="en-US" sz="1800"/>
              <a:t> </a:t>
            </a:r>
            <a:r>
              <a:rPr lang="en-US" altLang="en-US" sz="1800"/>
              <a:t>≤</a:t>
            </a:r>
            <a:r>
              <a:rPr lang="en-CA" altLang="en-US" sz="1800"/>
              <a:t> B</a:t>
            </a:r>
          </a:p>
        </p:txBody>
      </p:sp>
      <p:sp>
        <p:nvSpPr>
          <p:cNvPr id="18441" name="TextBox 9"/>
          <p:cNvSpPr txBox="1">
            <a:spLocks noChangeArrowheads="1"/>
          </p:cNvSpPr>
          <p:nvPr/>
        </p:nvSpPr>
        <p:spPr bwMode="auto">
          <a:xfrm>
            <a:off x="6696075" y="3933825"/>
            <a:ext cx="8286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CA" altLang="en-US" sz="1800"/>
              <a:t>B &lt; A</a:t>
            </a:r>
            <a:r>
              <a:rPr lang="en-CA" altLang="en-US" sz="1800" baseline="-25000"/>
              <a:t>2</a:t>
            </a:r>
            <a:endParaRPr lang="en-CA" altLang="en-US" sz="1800"/>
          </a:p>
        </p:txBody>
      </p:sp>
      <p:pic>
        <p:nvPicPr>
          <p:cNvPr id="18442" name="Picture 8" descr="C:\Users\dwharder\Desktop\ll4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7550" y="4419600"/>
            <a:ext cx="3238500" cy="188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Straight Arrow Connector 11"/>
          <p:cNvCxnSpPr/>
          <p:nvPr/>
        </p:nvCxnSpPr>
        <p:spPr>
          <a:xfrm rot="10800000" flipV="1">
            <a:off x="2124075" y="3213100"/>
            <a:ext cx="1727200" cy="720725"/>
          </a:xfrm>
          <a:prstGeom prst="straightConnector1">
            <a:avLst/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rot="16200000" flipH="1">
            <a:off x="3971925" y="3575051"/>
            <a:ext cx="720725" cy="12700"/>
          </a:xfrm>
          <a:prstGeom prst="straightConnector1">
            <a:avLst/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5681663" y="3548063"/>
            <a:ext cx="1008062" cy="431800"/>
          </a:xfrm>
          <a:prstGeom prst="straightConnector1">
            <a:avLst/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92176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Merging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686800" cy="4525963"/>
          </a:xfrm>
        </p:spPr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 smtClean="0">
                <a:latin typeface="Arial" charset="0"/>
                <a:cs typeface="Arial" charset="0"/>
              </a:rPr>
              <a:t>	</a:t>
            </a:r>
            <a:r>
              <a:rPr lang="en-US" altLang="en-US" dirty="0" smtClean="0">
                <a:latin typeface="Arial" charset="0"/>
                <a:cs typeface="Arial" charset="0"/>
              </a:rPr>
              <a:t>Implementation:</a:t>
            </a:r>
          </a:p>
          <a:p>
            <a:pPr>
              <a:buFont typeface="Arial" charset="0"/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 lvl="1">
              <a:buNone/>
            </a:pP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template </a:t>
            </a: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&lt;typename Type&gt;</a:t>
            </a:r>
          </a:p>
          <a:p>
            <a:pPr lvl="1">
              <a:buNone/>
            </a:pPr>
            <a:r>
              <a:rPr lang="en-US" altLang="en-US" sz="1400" dirty="0" err="1">
                <a:latin typeface="Consolas" pitchFamily="49" charset="0"/>
                <a:cs typeface="Consolas" pitchFamily="49" charset="0"/>
              </a:rPr>
              <a:t>int</a:t>
            </a: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400" dirty="0" err="1">
                <a:latin typeface="Consolas" pitchFamily="49" charset="0"/>
                <a:cs typeface="Consolas" pitchFamily="49" charset="0"/>
              </a:rPr>
              <a:t>Binary_tree</a:t>
            </a: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&lt;Type</a:t>
            </a: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&gt;::</a:t>
            </a:r>
            <a:r>
              <a:rPr lang="en-US" altLang="en-US" sz="1400" dirty="0" err="1" smtClean="0">
                <a:latin typeface="Consolas" pitchFamily="49" charset="0"/>
                <a:cs typeface="Consolas" pitchFamily="49" charset="0"/>
              </a:rPr>
              <a:t>leftist_merge</a:t>
            </a: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( </a:t>
            </a:r>
            <a:r>
              <a:rPr lang="en-US" altLang="en-US" sz="1400" dirty="0" err="1" smtClean="0">
                <a:latin typeface="Consolas" pitchFamily="49" charset="0"/>
                <a:cs typeface="Consolas" pitchFamily="49" charset="0"/>
              </a:rPr>
              <a:t>Binary_tree</a:t>
            </a: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&lt;Type&gt; *tree,</a:t>
            </a:r>
          </a:p>
          <a:p>
            <a:pPr lvl="1">
              <a:buNone/>
            </a:pP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                                      </a:t>
            </a:r>
            <a:r>
              <a:rPr lang="en-US" altLang="en-US" sz="1400" dirty="0" err="1" smtClean="0">
                <a:latin typeface="Consolas" pitchFamily="49" charset="0"/>
                <a:cs typeface="Consolas" pitchFamily="49" charset="0"/>
              </a:rPr>
              <a:t>Binary_tree</a:t>
            </a: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&lt;Type&gt; *&amp;</a:t>
            </a:r>
            <a:r>
              <a:rPr lang="en-US" altLang="en-US" sz="1400" dirty="0" err="1" smtClean="0">
                <a:latin typeface="Consolas" pitchFamily="49" charset="0"/>
                <a:cs typeface="Consolas" pitchFamily="49" charset="0"/>
              </a:rPr>
              <a:t>ptr_to_this</a:t>
            </a: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 ) {</a:t>
            </a:r>
            <a:endParaRPr lang="en-US" altLang="en-US" sz="1400" dirty="0">
              <a:latin typeface="Consolas" pitchFamily="49" charset="0"/>
              <a:cs typeface="Consolas" pitchFamily="49" charset="0"/>
            </a:endParaRPr>
          </a:p>
          <a:p>
            <a:pPr lvl="1">
              <a:buNone/>
            </a:pP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    // Perform the merge</a:t>
            </a:r>
          </a:p>
          <a:p>
            <a:pPr lvl="1">
              <a:buNone/>
            </a:pP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    if ( empty() ) {</a:t>
            </a:r>
          </a:p>
          <a:p>
            <a:pPr lvl="1">
              <a:buNone/>
            </a:pP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       </a:t>
            </a:r>
            <a:r>
              <a:rPr lang="en-US" altLang="en-US" sz="1400" dirty="0" err="1" smtClean="0">
                <a:latin typeface="Consolas" pitchFamily="49" charset="0"/>
                <a:cs typeface="Consolas" pitchFamily="49" charset="0"/>
              </a:rPr>
              <a:t>ptr_to_this</a:t>
            </a: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 = tree;</a:t>
            </a:r>
          </a:p>
          <a:p>
            <a:pPr lvl="1">
              <a:buNone/>
            </a:pP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   } else if ( retrieve() &lt; tree-&gt;retrieve() ) {</a:t>
            </a:r>
          </a:p>
          <a:p>
            <a:pPr lvl="1">
              <a:buNone/>
            </a:pP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       right()-&gt;</a:t>
            </a:r>
            <a:r>
              <a:rPr lang="en-US" altLang="en-US" sz="1400" dirty="0" err="1" smtClean="0">
                <a:latin typeface="Consolas" pitchFamily="49" charset="0"/>
                <a:cs typeface="Consolas" pitchFamily="49" charset="0"/>
              </a:rPr>
              <a:t>leftist_merge</a:t>
            </a: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( tree, </a:t>
            </a:r>
            <a:r>
              <a:rPr lang="en-US" altLang="en-US" sz="1400" dirty="0" err="1" smtClean="0">
                <a:latin typeface="Consolas" pitchFamily="49" charset="0"/>
                <a:cs typeface="Consolas" pitchFamily="49" charset="0"/>
              </a:rPr>
              <a:t>right_tree</a:t>
            </a: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 );</a:t>
            </a:r>
          </a:p>
          <a:p>
            <a:pPr lvl="1">
              <a:buNone/>
            </a:pP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   } else {</a:t>
            </a:r>
          </a:p>
          <a:p>
            <a:pPr lvl="1">
              <a:buNone/>
            </a:pP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       </a:t>
            </a:r>
            <a:r>
              <a:rPr lang="en-US" altLang="en-US" sz="1400" dirty="0" err="1" smtClean="0">
                <a:latin typeface="Consolas" pitchFamily="49" charset="0"/>
                <a:cs typeface="Consolas" pitchFamily="49" charset="0"/>
              </a:rPr>
              <a:t>ptr_to_this</a:t>
            </a: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 = tree;</a:t>
            </a:r>
          </a:p>
          <a:p>
            <a:pPr lvl="1">
              <a:buNone/>
            </a:pP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       tree-&gt;right()-&gt;</a:t>
            </a:r>
            <a:r>
              <a:rPr lang="en-US" altLang="en-US" sz="1400" dirty="0" err="1" smtClean="0">
                <a:latin typeface="Consolas" pitchFamily="49" charset="0"/>
                <a:cs typeface="Consolas" pitchFamily="49" charset="0"/>
              </a:rPr>
              <a:t>leftist_merge</a:t>
            </a: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( this, tree-&gt;</a:t>
            </a:r>
            <a:r>
              <a:rPr lang="en-US" altLang="en-US" sz="1400" dirty="0" err="1" smtClean="0">
                <a:latin typeface="Consolas" pitchFamily="49" charset="0"/>
                <a:cs typeface="Consolas" pitchFamily="49" charset="0"/>
              </a:rPr>
              <a:t>right_tree</a:t>
            </a: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 );</a:t>
            </a:r>
          </a:p>
          <a:p>
            <a:pPr lvl="1">
              <a:buNone/>
            </a:pP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   }</a:t>
            </a:r>
          </a:p>
          <a:p>
            <a:pPr lvl="1">
              <a:buNone/>
            </a:pPr>
            <a:endParaRPr lang="en-US" altLang="en-US" sz="1400" dirty="0">
              <a:latin typeface="Consolas" pitchFamily="49" charset="0"/>
              <a:cs typeface="Consolas" pitchFamily="49" charset="0"/>
            </a:endParaRPr>
          </a:p>
          <a:p>
            <a:pPr lvl="1">
              <a:buNone/>
            </a:pP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    // Corrections to maintain leftist property...</a:t>
            </a:r>
            <a:endParaRPr lang="en-US" altLang="en-US" sz="1400" dirty="0">
              <a:latin typeface="Consolas" pitchFamily="49" charset="0"/>
              <a:cs typeface="Consolas" pitchFamily="49" charset="0"/>
            </a:endParaRPr>
          </a:p>
          <a:p>
            <a:pPr lvl="1">
              <a:buNone/>
            </a:pP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}</a:t>
            </a:r>
            <a:endParaRPr lang="en-US" altLang="en-US" sz="1400" dirty="0"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7706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Merging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This procedure is repeated until the right sub-heap of tree is empty and the heap being merged is attached</a:t>
            </a:r>
          </a:p>
          <a:p>
            <a:pPr>
              <a:buFont typeface="Arial" charset="0"/>
              <a:buNone/>
            </a:pPr>
            <a:endParaRPr lang="en-US" altLang="en-US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Once we have finished the merging process, we have a heap; however, it may no longer be leftist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As we traverse back to the root, compare the min-npls of the two sub-heaps and swap them if the right min-npl is greater than the left min-npl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Recall that heaps are not ordered trees</a:t>
            </a:r>
          </a:p>
          <a:p>
            <a:pPr>
              <a:buFont typeface="Arial" charset="0"/>
              <a:buNone/>
            </a:pPr>
            <a:endParaRPr lang="en-US" altLang="en-US" smtClean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2381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Merging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Consider merging these two leftist heaps</a:t>
            </a:r>
          </a:p>
        </p:txBody>
      </p:sp>
      <p:pic>
        <p:nvPicPr>
          <p:cNvPr id="20484" name="Picture 21" descr="a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4213" y="2924175"/>
            <a:ext cx="4046229" cy="3723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87903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Merging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Comparing the root nodes, 1 &lt; 3 and thus we must merge the first leftist heap with the right sub-heap of the first heap</a:t>
            </a:r>
          </a:p>
        </p:txBody>
      </p:sp>
      <p:pic>
        <p:nvPicPr>
          <p:cNvPr id="21508" name="Picture 11" descr="a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4213" y="2924175"/>
            <a:ext cx="4046229" cy="3723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02097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Background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 smtClean="0">
                <a:latin typeface="Arial" charset="0"/>
                <a:cs typeface="Arial" charset="0"/>
              </a:rPr>
              <a:t>	A binary min-heap allows the operations of push and pop to occur </a:t>
            </a:r>
            <a:r>
              <a:rPr lang="en-US" altLang="en-US" dirty="0" smtClean="0">
                <a:latin typeface="Arial" charset="0"/>
                <a:cs typeface="Arial" charset="0"/>
              </a:rPr>
              <a:t>in an average case of </a:t>
            </a:r>
            <a:r>
              <a:rPr lang="en-US" altLang="en-US" dirty="0" smtClean="0">
                <a:latin typeface="Symbol" pitchFamily="18" charset="2"/>
                <a:cs typeface="Times New Roman" pitchFamily="18" charset="0"/>
              </a:rPr>
              <a:t>Q</a:t>
            </a:r>
            <a:r>
              <a:rPr lang="en-US" altLang="en-US" dirty="0" smtClean="0">
                <a:latin typeface="Times New Roman" pitchFamily="18" charset="0"/>
                <a:cs typeface="Times New Roman" pitchFamily="18" charset="0"/>
              </a:rPr>
              <a:t>(1)</a:t>
            </a:r>
            <a:r>
              <a:rPr lang="en-US" altLang="en-US" dirty="0" smtClean="0">
                <a:latin typeface="Arial" charset="0"/>
                <a:cs typeface="Arial" charset="0"/>
              </a:rPr>
              <a:t> and </a:t>
            </a:r>
            <a:r>
              <a:rPr lang="en-US" altLang="en-US" dirty="0" smtClean="0">
                <a:latin typeface="Symbol" pitchFamily="18" charset="2"/>
                <a:cs typeface="Times New Roman" pitchFamily="18" charset="0"/>
              </a:rPr>
              <a:t>Q</a:t>
            </a:r>
            <a:r>
              <a:rPr lang="en-US" altLang="en-US" dirty="0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en-US" dirty="0" err="1" smtClean="0">
                <a:latin typeface="Times New Roman" pitchFamily="18" charset="0"/>
                <a:cs typeface="Times New Roman" pitchFamily="18" charset="0"/>
              </a:rPr>
              <a:t>ln</a:t>
            </a:r>
            <a:r>
              <a:rPr lang="en-US" altLang="en-US" dirty="0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en-US" i="1" dirty="0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en-US" dirty="0" smtClean="0">
                <a:latin typeface="Times New Roman" pitchFamily="18" charset="0"/>
                <a:cs typeface="Times New Roman" pitchFamily="18" charset="0"/>
              </a:rPr>
              <a:t>))</a:t>
            </a:r>
            <a:r>
              <a:rPr lang="en-US" altLang="en-US" dirty="0" smtClean="0">
                <a:latin typeface="Arial" charset="0"/>
                <a:cs typeface="Arial" charset="0"/>
              </a:rPr>
              <a:t> time, respectively</a:t>
            </a:r>
          </a:p>
          <a:p>
            <a:pPr>
              <a:buFont typeface="Arial" charset="0"/>
              <a:buNone/>
            </a:pPr>
            <a:endParaRPr lang="en-US" altLang="en-US" dirty="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dirty="0" smtClean="0">
                <a:latin typeface="Arial" charset="0"/>
                <a:cs typeface="Arial" charset="0"/>
              </a:rPr>
              <a:t>	Merging two binary min-heaps, however, is an </a:t>
            </a:r>
            <a:r>
              <a:rPr lang="en-US" altLang="en-US" dirty="0" smtClean="0">
                <a:latin typeface="Symbol" pitchFamily="18" charset="2"/>
                <a:cs typeface="Times New Roman" pitchFamily="18" charset="0"/>
              </a:rPr>
              <a:t>Q</a:t>
            </a:r>
            <a:r>
              <a:rPr lang="en-US" altLang="en-US" dirty="0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en-US" i="1" dirty="0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en-US" dirty="0" smtClean="0">
                <a:latin typeface="Times New Roman" pitchFamily="18" charset="0"/>
                <a:cs typeface="Times New Roman" pitchFamily="18" charset="0"/>
              </a:rPr>
              <a:t>) </a:t>
            </a:r>
            <a:r>
              <a:rPr lang="en-US" altLang="en-US" dirty="0" smtClean="0">
                <a:latin typeface="Arial" charset="0"/>
                <a:cs typeface="Arial" charset="0"/>
              </a:rPr>
              <a:t>operation </a:t>
            </a:r>
          </a:p>
          <a:p>
            <a:pPr>
              <a:buFont typeface="Arial" charset="0"/>
              <a:buNone/>
            </a:pPr>
            <a:endParaRPr lang="en-US" altLang="en-US" dirty="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dirty="0" smtClean="0">
                <a:latin typeface="Arial" charset="0"/>
                <a:cs typeface="Arial" charset="0"/>
              </a:rPr>
              <a:t>	Are there efficient heap structures that allow merging in </a:t>
            </a:r>
            <a:r>
              <a:rPr lang="en-US" altLang="en-US" dirty="0" smtClean="0">
                <a:latin typeface="Symbol" pitchFamily="18" charset="2"/>
                <a:cs typeface="Times New Roman" pitchFamily="18" charset="0"/>
              </a:rPr>
              <a:t>Q</a:t>
            </a:r>
            <a:r>
              <a:rPr lang="en-US" altLang="en-US" dirty="0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en-US" dirty="0" err="1" smtClean="0">
                <a:latin typeface="Times New Roman" pitchFamily="18" charset="0"/>
                <a:cs typeface="Times New Roman" pitchFamily="18" charset="0"/>
              </a:rPr>
              <a:t>ln</a:t>
            </a:r>
            <a:r>
              <a:rPr lang="en-US" altLang="en-US" dirty="0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en-US" i="1" dirty="0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en-US" dirty="0" smtClean="0">
                <a:latin typeface="Times New Roman" pitchFamily="18" charset="0"/>
                <a:cs typeface="Times New Roman" pitchFamily="18" charset="0"/>
              </a:rPr>
              <a:t>))</a:t>
            </a:r>
            <a:r>
              <a:rPr lang="en-US" altLang="en-US" dirty="0" smtClean="0">
                <a:latin typeface="Arial" charset="0"/>
                <a:cs typeface="Arial" charset="0"/>
              </a:rPr>
              <a:t> time? </a:t>
            </a:r>
          </a:p>
        </p:txBody>
      </p:sp>
    </p:spTree>
    <p:extLst>
      <p:ext uri="{BB962C8B-B14F-4D97-AF65-F5344CB8AC3E}">
        <p14:creationId xmlns:p14="http://schemas.microsoft.com/office/powerpoint/2010/main" val="1613243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Merging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Comparing 3 and 4, 4 &gt; 3 so we exchange the two heaps and merge the detached sub-heap with the right sub-heap of 3</a:t>
            </a:r>
          </a:p>
        </p:txBody>
      </p:sp>
      <p:pic>
        <p:nvPicPr>
          <p:cNvPr id="22532" name="Picture 5" descr="a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4213" y="2924175"/>
            <a:ext cx="4046229" cy="3723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77811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Merging</a:t>
            </a:r>
          </a:p>
        </p:txBody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Comparing 4 and 5, we exchange the two heaps and merge the detached sub-heap with the right sub-heap of 4</a:t>
            </a:r>
          </a:p>
          <a:p>
            <a:endParaRPr lang="en-US" altLang="en-US" smtClean="0">
              <a:latin typeface="Arial" charset="0"/>
              <a:cs typeface="Arial" charset="0"/>
            </a:endParaRPr>
          </a:p>
        </p:txBody>
      </p:sp>
      <p:pic>
        <p:nvPicPr>
          <p:cNvPr id="23554" name="Picture 6" descr="a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4213" y="2924175"/>
            <a:ext cx="4046229" cy="3723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58850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Merging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The right sub-heap of 4 is empty, and therefore we attach the heap with root 5</a:t>
            </a:r>
          </a:p>
        </p:txBody>
      </p:sp>
      <p:pic>
        <p:nvPicPr>
          <p:cNvPr id="24580" name="Picture 5" descr="a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4213" y="2924175"/>
            <a:ext cx="4046229" cy="3723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76239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Merging</a:t>
            </a:r>
          </a:p>
        </p:txBody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The heaps are merged, but the result is not a leftist heap</a:t>
            </a:r>
          </a:p>
          <a:p>
            <a:pPr>
              <a:buFont typeface="Arial" charset="0"/>
              <a:buNone/>
            </a:pPr>
            <a:endParaRPr lang="en-US" altLang="en-US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We must recurs to the root and swap sub-heaps where necessary</a:t>
            </a:r>
          </a:p>
        </p:txBody>
      </p:sp>
      <p:pic>
        <p:nvPicPr>
          <p:cNvPr id="25602" name="Picture 5" descr="a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6275" y="2924175"/>
            <a:ext cx="4046229" cy="3723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98860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Merging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Node 3 is not a leftist heap and therefore we swap the two nodes</a:t>
            </a:r>
          </a:p>
        </p:txBody>
      </p:sp>
      <p:pic>
        <p:nvPicPr>
          <p:cNvPr id="26628" name="Picture 5" descr="a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4213" y="2924175"/>
            <a:ext cx="4046229" cy="3723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39320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Merging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The root continues to have the leftist property and therefore we have merged the two leftist heaps</a:t>
            </a:r>
          </a:p>
        </p:txBody>
      </p:sp>
      <p:pic>
        <p:nvPicPr>
          <p:cNvPr id="27652" name="Picture 5" descr="a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4213" y="2924175"/>
            <a:ext cx="4046229" cy="3723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99083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Merging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686800" cy="4525963"/>
          </a:xfrm>
        </p:spPr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 smtClean="0">
                <a:latin typeface="Arial" charset="0"/>
                <a:cs typeface="Arial" charset="0"/>
              </a:rPr>
              <a:t>	</a:t>
            </a:r>
            <a:r>
              <a:rPr lang="en-US" altLang="en-US" dirty="0" smtClean="0">
                <a:latin typeface="Arial" charset="0"/>
                <a:cs typeface="Arial" charset="0"/>
              </a:rPr>
              <a:t>Implementation:</a:t>
            </a:r>
          </a:p>
          <a:p>
            <a:pPr>
              <a:buFont typeface="Arial" charset="0"/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 lvl="1">
              <a:buNone/>
            </a:pP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template </a:t>
            </a: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&lt;typename Type&gt;</a:t>
            </a:r>
          </a:p>
          <a:p>
            <a:pPr lvl="1">
              <a:buNone/>
            </a:pPr>
            <a:r>
              <a:rPr lang="en-US" altLang="en-US" sz="1400" dirty="0" err="1">
                <a:latin typeface="Consolas" pitchFamily="49" charset="0"/>
                <a:cs typeface="Consolas" pitchFamily="49" charset="0"/>
              </a:rPr>
              <a:t>int</a:t>
            </a: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400" dirty="0" err="1">
                <a:latin typeface="Consolas" pitchFamily="49" charset="0"/>
                <a:cs typeface="Consolas" pitchFamily="49" charset="0"/>
              </a:rPr>
              <a:t>Binary_tree</a:t>
            </a: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&lt;Type</a:t>
            </a: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&gt;::</a:t>
            </a:r>
            <a:r>
              <a:rPr lang="en-US" altLang="en-US" sz="1400" dirty="0" err="1" smtClean="0">
                <a:latin typeface="Consolas" pitchFamily="49" charset="0"/>
                <a:cs typeface="Consolas" pitchFamily="49" charset="0"/>
              </a:rPr>
              <a:t>leftist_merge</a:t>
            </a: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( </a:t>
            </a:r>
            <a:r>
              <a:rPr lang="en-US" altLang="en-US" sz="1400" dirty="0" err="1" smtClean="0">
                <a:latin typeface="Consolas" pitchFamily="49" charset="0"/>
                <a:cs typeface="Consolas" pitchFamily="49" charset="0"/>
              </a:rPr>
              <a:t>Binary_tree</a:t>
            </a: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&lt;Type&gt; *tree,</a:t>
            </a:r>
          </a:p>
          <a:p>
            <a:pPr lvl="1">
              <a:buNone/>
            </a:pP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                                      </a:t>
            </a:r>
            <a:r>
              <a:rPr lang="en-US" altLang="en-US" sz="1400" dirty="0" err="1" smtClean="0">
                <a:latin typeface="Consolas" pitchFamily="49" charset="0"/>
                <a:cs typeface="Consolas" pitchFamily="49" charset="0"/>
              </a:rPr>
              <a:t>Binary_tree</a:t>
            </a: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&lt;Type&gt; *&amp;</a:t>
            </a:r>
            <a:r>
              <a:rPr lang="en-US" altLang="en-US" sz="1400" dirty="0" err="1" smtClean="0">
                <a:latin typeface="Consolas" pitchFamily="49" charset="0"/>
                <a:cs typeface="Consolas" pitchFamily="49" charset="0"/>
              </a:rPr>
              <a:t>ptr_to_this</a:t>
            </a: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 ) {</a:t>
            </a:r>
            <a:endParaRPr lang="en-US" altLang="en-US" sz="1400" dirty="0">
              <a:latin typeface="Consolas" pitchFamily="49" charset="0"/>
              <a:cs typeface="Consolas" pitchFamily="49" charset="0"/>
            </a:endParaRPr>
          </a:p>
          <a:p>
            <a:pPr lvl="1">
              <a:buNone/>
            </a:pP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    </a:t>
            </a: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// Perform the merge</a:t>
            </a:r>
          </a:p>
          <a:p>
            <a:pPr lvl="1">
              <a:buNone/>
            </a:pPr>
            <a:endParaRPr lang="en-US" altLang="en-US" sz="1400" dirty="0" smtClean="0">
              <a:latin typeface="Consolas" pitchFamily="49" charset="0"/>
              <a:cs typeface="Consolas" pitchFamily="49" charset="0"/>
            </a:endParaRPr>
          </a:p>
          <a:p>
            <a:pPr lvl="1">
              <a:buNone/>
            </a:pP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   // Corrections to maintain leftist property</a:t>
            </a:r>
          </a:p>
          <a:p>
            <a:pPr lvl="1">
              <a:buNone/>
            </a:pPr>
            <a:endParaRPr lang="en-US" altLang="en-US" sz="1400" dirty="0">
              <a:latin typeface="Consolas" pitchFamily="49" charset="0"/>
              <a:cs typeface="Consolas" pitchFamily="49" charset="0"/>
            </a:endParaRPr>
          </a:p>
          <a:p>
            <a:pPr lvl="1">
              <a:buNone/>
            </a:pP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    if ( left()-&gt;</a:t>
            </a:r>
            <a:r>
              <a:rPr lang="en-US" altLang="en-US" sz="1400" dirty="0" err="1" smtClean="0">
                <a:latin typeface="Consolas" pitchFamily="49" charset="0"/>
                <a:cs typeface="Consolas" pitchFamily="49" charset="0"/>
              </a:rPr>
              <a:t>min_null_path_length</a:t>
            </a: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() &lt; right()-&gt;</a:t>
            </a:r>
            <a:r>
              <a:rPr lang="en-US" altLang="en-US" sz="1400" dirty="0" err="1" smtClean="0">
                <a:latin typeface="Consolas" pitchFamily="49" charset="0"/>
                <a:cs typeface="Consolas" pitchFamily="49" charset="0"/>
              </a:rPr>
              <a:t>min_null_path_length</a:t>
            </a: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() ) {</a:t>
            </a:r>
          </a:p>
          <a:p>
            <a:pPr lvl="1">
              <a:buNone/>
            </a:pP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        </a:t>
            </a:r>
            <a:r>
              <a:rPr lang="en-US" altLang="en-US" sz="1400" dirty="0" err="1" smtClean="0">
                <a:latin typeface="Consolas" pitchFamily="49" charset="0"/>
                <a:cs typeface="Consolas" pitchFamily="49" charset="0"/>
              </a:rPr>
              <a:t>std</a:t>
            </a: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::swap( </a:t>
            </a:r>
            <a:r>
              <a:rPr lang="en-US" altLang="en-US" sz="1400" dirty="0" err="1" smtClean="0">
                <a:latin typeface="Consolas" pitchFamily="49" charset="0"/>
                <a:cs typeface="Consolas" pitchFamily="49" charset="0"/>
              </a:rPr>
              <a:t>left_tree</a:t>
            </a: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, </a:t>
            </a:r>
            <a:r>
              <a:rPr lang="en-US" altLang="en-US" sz="1400" dirty="0" err="1" smtClean="0">
                <a:latin typeface="Consolas" pitchFamily="49" charset="0"/>
                <a:cs typeface="Consolas" pitchFamily="49" charset="0"/>
              </a:rPr>
              <a:t>right_tree</a:t>
            </a: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 );</a:t>
            </a:r>
          </a:p>
          <a:p>
            <a:pPr lvl="1">
              <a:buNone/>
            </a:pP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   }</a:t>
            </a:r>
            <a:endParaRPr lang="en-US" altLang="en-US" sz="1400" dirty="0">
              <a:latin typeface="Consolas" pitchFamily="49" charset="0"/>
              <a:cs typeface="Consolas" pitchFamily="49" charset="0"/>
            </a:endParaRPr>
          </a:p>
          <a:p>
            <a:pPr lvl="1">
              <a:buNone/>
            </a:pP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}</a:t>
            </a:r>
            <a:endParaRPr lang="en-US" altLang="en-US" sz="1400" dirty="0"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3887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Leftist Heaps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Why the leftist property?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The leftist property causes an imbalance towards the left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Insertions and merges are always performed to the right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This results in a balancing effect</a:t>
            </a:r>
          </a:p>
          <a:p>
            <a:pPr lvl="1"/>
            <a:endParaRPr lang="en-US" altLang="en-US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 A push or insertion is simply the merging of  an existing leftist heap and a trivial heap of size 1</a:t>
            </a:r>
          </a:p>
        </p:txBody>
      </p:sp>
    </p:spTree>
    <p:extLst>
      <p:ext uri="{BB962C8B-B14F-4D97-AF65-F5344CB8AC3E}">
        <p14:creationId xmlns:p14="http://schemas.microsoft.com/office/powerpoint/2010/main" val="2071216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Pop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We will demonstrate a pop from a leftist heap</a:t>
            </a:r>
          </a:p>
        </p:txBody>
      </p:sp>
      <p:pic>
        <p:nvPicPr>
          <p:cNvPr id="29700" name="Picture 4" descr="a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738" y="2636838"/>
            <a:ext cx="2697162" cy="2482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897559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Pop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Removing the minimum node results in two sub-heaps which we must merge</a:t>
            </a:r>
          </a:p>
        </p:txBody>
      </p:sp>
      <p:pic>
        <p:nvPicPr>
          <p:cNvPr id="30724" name="Picture 13" descr="a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3600" y="2349500"/>
            <a:ext cx="2336800" cy="2770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529038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An Idea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 smtClean="0">
                <a:latin typeface="Arial" charset="0"/>
                <a:cs typeface="Arial" charset="0"/>
              </a:rPr>
              <a:t>	A leftist heap is a </a:t>
            </a:r>
            <a:r>
              <a:rPr lang="en-US" altLang="en-US" dirty="0" smtClean="0">
                <a:latin typeface="Arial" charset="0"/>
                <a:cs typeface="Arial" charset="0"/>
              </a:rPr>
              <a:t>node-based </a:t>
            </a:r>
            <a:r>
              <a:rPr lang="en-US" altLang="en-US" dirty="0" smtClean="0">
                <a:latin typeface="Arial" charset="0"/>
                <a:cs typeface="Arial" charset="0"/>
              </a:rPr>
              <a:t>binary tree</a:t>
            </a:r>
          </a:p>
          <a:p>
            <a:pPr>
              <a:buFont typeface="Arial" charset="0"/>
              <a:buNone/>
            </a:pPr>
            <a:endParaRPr lang="en-US" altLang="en-US" dirty="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dirty="0" smtClean="0">
                <a:latin typeface="Arial" charset="0"/>
                <a:cs typeface="Arial" charset="0"/>
              </a:rPr>
              <a:t>	New objects can be placed into a tree at any node which is not full</a:t>
            </a:r>
          </a:p>
          <a:p>
            <a:pPr lvl="1"/>
            <a:r>
              <a:rPr lang="en-US" altLang="en-US" dirty="0" smtClean="0">
                <a:latin typeface="Arial" charset="0"/>
                <a:cs typeface="Arial" charset="0"/>
              </a:rPr>
              <a:t>If we are to merge two heaps, one strategy would be to merge the heap with a sub-tree that has a non-full node close to its root</a:t>
            </a:r>
          </a:p>
          <a:p>
            <a:pPr lvl="1"/>
            <a:endParaRPr lang="en-US" altLang="en-US" dirty="0" smtClean="0">
              <a:latin typeface="Arial" charset="0"/>
              <a:cs typeface="Arial" charset="0"/>
            </a:endParaRPr>
          </a:p>
          <a:p>
            <a:pPr lvl="1"/>
            <a:r>
              <a:rPr lang="en-US" altLang="en-US" dirty="0" smtClean="0">
                <a:latin typeface="Arial" charset="0"/>
                <a:cs typeface="Arial" charset="0"/>
              </a:rPr>
              <a:t>How do you measure how close a non-full node is to the root?</a:t>
            </a:r>
          </a:p>
        </p:txBody>
      </p:sp>
    </p:spTree>
    <p:extLst>
      <p:ext uri="{BB962C8B-B14F-4D97-AF65-F5344CB8AC3E}">
        <p14:creationId xmlns:p14="http://schemas.microsoft.com/office/powerpoint/2010/main" val="57930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Pop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Comparing the two root nodes, we must merge the 2</a:t>
            </a:r>
            <a:r>
              <a:rPr lang="en-US" altLang="en-US" baseline="30000" smtClean="0">
                <a:latin typeface="Arial" charset="0"/>
                <a:cs typeface="Arial" charset="0"/>
              </a:rPr>
              <a:t>nd</a:t>
            </a:r>
            <a:r>
              <a:rPr lang="en-US" altLang="en-US" smtClean="0">
                <a:latin typeface="Arial" charset="0"/>
                <a:cs typeface="Arial" charset="0"/>
              </a:rPr>
              <a:t> heap with the right sub-heap of the first:</a:t>
            </a:r>
          </a:p>
        </p:txBody>
      </p:sp>
      <p:pic>
        <p:nvPicPr>
          <p:cNvPr id="31748" name="Picture 4" descr="a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3600" y="3068638"/>
            <a:ext cx="2336800" cy="2482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250649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Pop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Comparing 6 and 3, we exchange the two heaps and merge the detached sub-heap with the right sub-heap of 3</a:t>
            </a:r>
          </a:p>
          <a:p>
            <a:endParaRPr lang="en-US" altLang="en-US" smtClean="0">
              <a:latin typeface="Arial" charset="0"/>
              <a:cs typeface="Arial" charset="0"/>
            </a:endParaRPr>
          </a:p>
        </p:txBody>
      </p:sp>
      <p:pic>
        <p:nvPicPr>
          <p:cNvPr id="32772" name="Picture 4" descr="a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3600" y="3068638"/>
            <a:ext cx="2336800" cy="2482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092451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Pop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Comparing 7 and 6, we exchange the two heaps and merge the detached sub-heap with the right sub-heap of 6</a:t>
            </a:r>
          </a:p>
        </p:txBody>
      </p:sp>
      <p:pic>
        <p:nvPicPr>
          <p:cNvPr id="33796" name="Picture 4" descr="a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3600" y="3068638"/>
            <a:ext cx="2336800" cy="2482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682526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Pop</a:t>
            </a:r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The right sub-heap of 4 is empty, and therefore we attach the heap with root 5</a:t>
            </a:r>
          </a:p>
        </p:txBody>
      </p:sp>
      <p:pic>
        <p:nvPicPr>
          <p:cNvPr id="34820" name="Picture 4" descr="a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3600" y="3068638"/>
            <a:ext cx="2336800" cy="2482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843932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4" descr="a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3600" y="3068638"/>
            <a:ext cx="2336800" cy="2482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84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Pop</a:t>
            </a:r>
          </a:p>
        </p:txBody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As before, the heaps are merged, but the result is not a leftist heap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We must recurs back to the root and swap where necessary</a:t>
            </a:r>
          </a:p>
        </p:txBody>
      </p:sp>
    </p:spTree>
    <p:extLst>
      <p:ext uri="{BB962C8B-B14F-4D97-AF65-F5344CB8AC3E}">
        <p14:creationId xmlns:p14="http://schemas.microsoft.com/office/powerpoint/2010/main" val="26776577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Pop</a:t>
            </a:r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Node 6 is not a leftist heap and therefore we move the right sub-heap</a:t>
            </a:r>
          </a:p>
        </p:txBody>
      </p:sp>
      <p:pic>
        <p:nvPicPr>
          <p:cNvPr id="36868" name="Picture 4" descr="a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3600" y="3068638"/>
            <a:ext cx="2336800" cy="2482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712627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Pop</a:t>
            </a:r>
          </a:p>
        </p:txBody>
      </p:sp>
      <p:sp>
        <p:nvSpPr>
          <p:cNvPr id="378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The root is not a leftist heap and therefore we swap the two sub-heaps</a:t>
            </a:r>
          </a:p>
        </p:txBody>
      </p:sp>
      <p:pic>
        <p:nvPicPr>
          <p:cNvPr id="37892" name="Picture 4" descr="a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3600" y="3068638"/>
            <a:ext cx="2336800" cy="2482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5679868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Pop</a:t>
            </a:r>
          </a:p>
        </p:txBody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The result is a leftist heap</a:t>
            </a:r>
          </a:p>
        </p:txBody>
      </p:sp>
      <p:pic>
        <p:nvPicPr>
          <p:cNvPr id="38916" name="Picture 4" descr="a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3600" y="3068638"/>
            <a:ext cx="2336800" cy="2482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2404308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Implementation</a:t>
            </a:r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An implementation of a leftist heap data structure is available at</a:t>
            </a:r>
          </a:p>
          <a:p>
            <a:pPr algn="ctr"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http://ece.uwaterloo.ca/~dwharder/aads/Algorithms/Leftist_heaps/</a:t>
            </a:r>
          </a:p>
        </p:txBody>
      </p:sp>
    </p:spTree>
    <p:extLst>
      <p:ext uri="{BB962C8B-B14F-4D97-AF65-F5344CB8AC3E}">
        <p14:creationId xmlns:p14="http://schemas.microsoft.com/office/powerpoint/2010/main" val="13708785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Summary</a:t>
            </a:r>
          </a:p>
        </p:txBody>
      </p:sp>
      <p:sp>
        <p:nvSpPr>
          <p:cNvPr id="40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This topic has covered leftist heaps: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Allow an average-time </a:t>
            </a:r>
            <a:r>
              <a:rPr lang="en-US" altLang="en-US" b="1" smtClean="0">
                <a:latin typeface="Times New Roman" pitchFamily="18" charset="0"/>
                <a:cs typeface="Arial" charset="0"/>
              </a:rPr>
              <a:t>O</a:t>
            </a:r>
            <a:r>
              <a:rPr lang="en-US" altLang="en-US" smtClean="0">
                <a:latin typeface="Times New Roman" pitchFamily="18" charset="0"/>
                <a:cs typeface="Arial" charset="0"/>
              </a:rPr>
              <a:t>(ln(</a:t>
            </a:r>
            <a:r>
              <a:rPr lang="en-US" altLang="en-US" i="1" smtClean="0">
                <a:latin typeface="Times New Roman" pitchFamily="18" charset="0"/>
                <a:cs typeface="Arial" charset="0"/>
              </a:rPr>
              <a:t>n</a:t>
            </a:r>
            <a:r>
              <a:rPr lang="en-US" altLang="en-US" smtClean="0">
                <a:latin typeface="Times New Roman" pitchFamily="18" charset="0"/>
                <a:cs typeface="Arial" charset="0"/>
              </a:rPr>
              <a:t>))</a:t>
            </a:r>
            <a:r>
              <a:rPr lang="en-US" altLang="en-US" smtClean="0">
                <a:latin typeface="Arial" charset="0"/>
                <a:cs typeface="Arial" charset="0"/>
              </a:rPr>
              <a:t> merging of two heaps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Unlike a binary min-heap, this uses linked allocation</a:t>
            </a:r>
          </a:p>
        </p:txBody>
      </p:sp>
    </p:spTree>
    <p:extLst>
      <p:ext uri="{BB962C8B-B14F-4D97-AF65-F5344CB8AC3E}">
        <p14:creationId xmlns:p14="http://schemas.microsoft.com/office/powerpoint/2010/main" val="20116140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>
                <a:latin typeface="Arial" charset="0"/>
                <a:cs typeface="Arial" charset="0"/>
              </a:rPr>
              <a:t>Minimum </a:t>
            </a:r>
            <a:r>
              <a:rPr lang="en-US" altLang="en-US" dirty="0" smtClean="0">
                <a:latin typeface="Arial" charset="0"/>
                <a:cs typeface="Arial" charset="0"/>
              </a:rPr>
              <a:t>null-path length</a:t>
            </a:r>
            <a:endParaRPr lang="en-US" altLang="en-US" dirty="0" smtClean="0">
              <a:latin typeface="Arial" charset="0"/>
              <a:cs typeface="Arial" charset="0"/>
            </a:endParaRP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 smtClean="0">
                <a:latin typeface="Arial" charset="0"/>
                <a:cs typeface="Arial" charset="0"/>
              </a:rPr>
              <a:t>	We will define a null path as any path from the root node to a node that is not full</a:t>
            </a:r>
          </a:p>
          <a:p>
            <a:pPr lvl="1"/>
            <a:r>
              <a:rPr lang="en-US" altLang="en-US" dirty="0" smtClean="0">
                <a:latin typeface="Arial" charset="0"/>
                <a:cs typeface="Arial" charset="0"/>
              </a:rPr>
              <a:t>The length of that path is the </a:t>
            </a:r>
            <a:r>
              <a:rPr lang="en-US" altLang="en-US" i="1" dirty="0" smtClean="0">
                <a:latin typeface="Arial" charset="0"/>
                <a:cs typeface="Arial" charset="0"/>
              </a:rPr>
              <a:t>null-path length </a:t>
            </a:r>
            <a:r>
              <a:rPr lang="en-US" altLang="en-US" dirty="0" smtClean="0">
                <a:latin typeface="Arial" charset="0"/>
                <a:cs typeface="Arial" charset="0"/>
              </a:rPr>
              <a:t>(</a:t>
            </a:r>
            <a:r>
              <a:rPr lang="en-US" altLang="en-US" i="1" dirty="0" err="1" smtClean="0">
                <a:latin typeface="Arial" charset="0"/>
                <a:cs typeface="Arial" charset="0"/>
              </a:rPr>
              <a:t>npl</a:t>
            </a:r>
            <a:r>
              <a:rPr lang="en-US" altLang="en-US" dirty="0" smtClean="0">
                <a:latin typeface="Arial" charset="0"/>
                <a:cs typeface="Arial" charset="0"/>
              </a:rPr>
              <a:t>)</a:t>
            </a:r>
          </a:p>
          <a:p>
            <a:pPr lvl="1"/>
            <a:endParaRPr lang="en-US" altLang="en-US" dirty="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dirty="0" smtClean="0">
                <a:latin typeface="Arial" charset="0"/>
                <a:cs typeface="Arial" charset="0"/>
              </a:rPr>
              <a:t>	The </a:t>
            </a:r>
            <a:r>
              <a:rPr lang="en-US" altLang="en-US" i="1" dirty="0" smtClean="0">
                <a:latin typeface="Arial" charset="0"/>
                <a:cs typeface="Arial" charset="0"/>
              </a:rPr>
              <a:t>minimum null-path length</a:t>
            </a:r>
            <a:r>
              <a:rPr lang="en-US" altLang="en-US" dirty="0" smtClean="0">
                <a:latin typeface="Arial" charset="0"/>
                <a:cs typeface="Arial" charset="0"/>
              </a:rPr>
              <a:t> (</a:t>
            </a:r>
            <a:r>
              <a:rPr lang="en-US" altLang="en-US" i="1" dirty="0" smtClean="0">
                <a:latin typeface="Arial" charset="0"/>
                <a:cs typeface="Arial" charset="0"/>
              </a:rPr>
              <a:t>min-</a:t>
            </a:r>
            <a:r>
              <a:rPr lang="en-US" altLang="en-US" i="1" dirty="0" err="1" smtClean="0">
                <a:latin typeface="Arial" charset="0"/>
                <a:cs typeface="Arial" charset="0"/>
              </a:rPr>
              <a:t>npl</a:t>
            </a:r>
            <a:r>
              <a:rPr lang="en-US" altLang="en-US" dirty="0" smtClean="0">
                <a:latin typeface="Arial" charset="0"/>
                <a:cs typeface="Arial" charset="0"/>
              </a:rPr>
              <a:t>) of a tree is the shortest distance from the root node to a non-full node</a:t>
            </a:r>
          </a:p>
          <a:p>
            <a:pPr>
              <a:buFont typeface="Arial" charset="0"/>
              <a:buNone/>
            </a:pPr>
            <a:endParaRPr lang="en-US" altLang="en-US" dirty="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dirty="0" smtClean="0">
                <a:latin typeface="Arial" charset="0"/>
                <a:cs typeface="Arial" charset="0"/>
              </a:rPr>
              <a:t>	Like height,</a:t>
            </a:r>
          </a:p>
          <a:p>
            <a:pPr lvl="1"/>
            <a:r>
              <a:rPr lang="en-US" altLang="en-US" dirty="0" smtClean="0">
                <a:latin typeface="Arial" charset="0"/>
                <a:cs typeface="Arial" charset="0"/>
              </a:rPr>
              <a:t>The min-</a:t>
            </a:r>
            <a:r>
              <a:rPr lang="en-US" altLang="en-US" dirty="0" err="1" smtClean="0">
                <a:latin typeface="Arial" charset="0"/>
                <a:cs typeface="Arial" charset="0"/>
              </a:rPr>
              <a:t>npl</a:t>
            </a:r>
            <a:r>
              <a:rPr lang="en-US" altLang="en-US" dirty="0" smtClean="0">
                <a:latin typeface="Arial" charset="0"/>
                <a:cs typeface="Arial" charset="0"/>
              </a:rPr>
              <a:t> of a single node is 0 </a:t>
            </a:r>
          </a:p>
          <a:p>
            <a:pPr lvl="1"/>
            <a:r>
              <a:rPr lang="en-US" altLang="en-US" dirty="0" smtClean="0">
                <a:latin typeface="Arial" charset="0"/>
                <a:cs typeface="Arial" charset="0"/>
              </a:rPr>
              <a:t>The min-</a:t>
            </a:r>
            <a:r>
              <a:rPr lang="en-US" altLang="en-US" dirty="0" err="1" smtClean="0">
                <a:latin typeface="Arial" charset="0"/>
                <a:cs typeface="Arial" charset="0"/>
              </a:rPr>
              <a:t>npl</a:t>
            </a:r>
            <a:r>
              <a:rPr lang="en-US" altLang="en-US" dirty="0" smtClean="0">
                <a:latin typeface="Arial" charset="0"/>
                <a:cs typeface="Arial" charset="0"/>
              </a:rPr>
              <a:t> of an empty tree defined as –1</a:t>
            </a:r>
          </a:p>
        </p:txBody>
      </p:sp>
    </p:spTree>
    <p:extLst>
      <p:ext uri="{BB962C8B-B14F-4D97-AF65-F5344CB8AC3E}">
        <p14:creationId xmlns:p14="http://schemas.microsoft.com/office/powerpoint/2010/main" val="2296146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References</a:t>
            </a:r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533400" indent="-533400">
              <a:buFontTx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[1]	Cormen, Leiserson, and Rivest, </a:t>
            </a:r>
            <a:r>
              <a:rPr lang="en-US" altLang="en-US" i="1" smtClean="0">
                <a:latin typeface="Arial" charset="0"/>
                <a:cs typeface="Arial" charset="0"/>
              </a:rPr>
              <a:t>Introduction to Algorithms</a:t>
            </a:r>
            <a:r>
              <a:rPr lang="en-US" altLang="en-US" smtClean="0">
                <a:latin typeface="Arial" charset="0"/>
                <a:cs typeface="Arial" charset="0"/>
              </a:rPr>
              <a:t>, MIT Press, 1990, §7.1-3, p.152.</a:t>
            </a:r>
          </a:p>
          <a:p>
            <a:pPr marL="533400" indent="-533400">
              <a:buFontTx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[2]	Weiss, </a:t>
            </a:r>
            <a:r>
              <a:rPr lang="en-US" altLang="en-US" i="1" smtClean="0">
                <a:latin typeface="Arial" charset="0"/>
                <a:cs typeface="Arial" charset="0"/>
              </a:rPr>
              <a:t>Data Structures and Algorithm Analysis in C++</a:t>
            </a:r>
            <a:r>
              <a:rPr lang="en-US" altLang="en-US" smtClean="0">
                <a:latin typeface="Arial" charset="0"/>
                <a:cs typeface="Arial" charset="0"/>
              </a:rPr>
              <a:t>, </a:t>
            </a:r>
            <a:r>
              <a:rPr lang="en-US" altLang="en-US" i="1" smtClean="0">
                <a:latin typeface="Arial" charset="0"/>
                <a:cs typeface="Arial" charset="0"/>
              </a:rPr>
              <a:t>3</a:t>
            </a:r>
            <a:r>
              <a:rPr lang="en-US" altLang="en-US" i="1" baseline="30000" smtClean="0">
                <a:latin typeface="Arial" charset="0"/>
                <a:cs typeface="Arial" charset="0"/>
              </a:rPr>
              <a:t>rd</a:t>
            </a:r>
            <a:r>
              <a:rPr lang="en-US" altLang="en-US" i="1" smtClean="0">
                <a:latin typeface="Arial" charset="0"/>
                <a:cs typeface="Arial" charset="0"/>
              </a:rPr>
              <a:t> Ed.</a:t>
            </a:r>
            <a:r>
              <a:rPr lang="en-US" altLang="en-US" smtClean="0">
                <a:latin typeface="Arial" charset="0"/>
                <a:cs typeface="Arial" charset="0"/>
              </a:rPr>
              <a:t>, Addison Wesley, §6.5-6, p.215-25.</a:t>
            </a:r>
          </a:p>
        </p:txBody>
      </p:sp>
    </p:spTree>
    <p:extLst>
      <p:ext uri="{BB962C8B-B14F-4D97-AF65-F5344CB8AC3E}">
        <p14:creationId xmlns:p14="http://schemas.microsoft.com/office/powerpoint/2010/main" val="319470969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solidFill>
                  <a:srgbClr val="B2B2B2"/>
                </a:solidFill>
                <a:latin typeface="Arial" charset="0"/>
                <a:cs typeface="Arial" charset="0"/>
              </a:rPr>
              <a:t>Usage Notes</a:t>
            </a:r>
          </a:p>
        </p:txBody>
      </p:sp>
      <p:sp>
        <p:nvSpPr>
          <p:cNvPr id="1198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eaLnBrk="1" hangingPunct="1">
              <a:defRPr/>
            </a:pPr>
            <a:r>
              <a:rPr lang="en-US" dirty="0">
                <a:solidFill>
                  <a:srgbClr val="B2B2B2"/>
                </a:solidFill>
              </a:rPr>
              <a:t>These slides are made publicly available on the web for anyone to use</a:t>
            </a:r>
          </a:p>
          <a:p>
            <a:pPr eaLnBrk="1" hangingPunct="1">
              <a:defRPr/>
            </a:pPr>
            <a:r>
              <a:rPr lang="en-US" dirty="0">
                <a:solidFill>
                  <a:srgbClr val="B2B2B2"/>
                </a:solidFill>
              </a:rPr>
              <a:t>If you choose to use them, or a part thereof, for a course at another institution, I ask only three things:</a:t>
            </a:r>
          </a:p>
          <a:p>
            <a:pPr lvl="1" eaLnBrk="1" hangingPunct="1">
              <a:defRPr/>
            </a:pPr>
            <a:r>
              <a:rPr lang="en-US" dirty="0">
                <a:solidFill>
                  <a:srgbClr val="B2B2B2"/>
                </a:solidFill>
              </a:rPr>
              <a:t>that you inform me that you are using the slides,</a:t>
            </a:r>
          </a:p>
          <a:p>
            <a:pPr lvl="1" eaLnBrk="1" hangingPunct="1">
              <a:defRPr/>
            </a:pPr>
            <a:r>
              <a:rPr lang="en-US" dirty="0">
                <a:solidFill>
                  <a:srgbClr val="B2B2B2"/>
                </a:solidFill>
              </a:rPr>
              <a:t>that you acknowledge my work, and</a:t>
            </a:r>
          </a:p>
          <a:p>
            <a:pPr lvl="1" eaLnBrk="1" hangingPunct="1">
              <a:defRPr/>
            </a:pPr>
            <a:r>
              <a:rPr lang="en-US" dirty="0">
                <a:solidFill>
                  <a:srgbClr val="B2B2B2"/>
                </a:solidFill>
              </a:rPr>
              <a:t>that you alert me of any mistakes which I made or changes which you make, and allow me the option of incorporating such changes (with an acknowledgment) in my set of slides</a:t>
            </a:r>
          </a:p>
          <a:p>
            <a:pPr lvl="1" eaLnBrk="1" hangingPunct="1">
              <a:buFontTx/>
              <a:buNone/>
              <a:defRPr/>
            </a:pPr>
            <a:endParaRPr lang="en-US" dirty="0">
              <a:solidFill>
                <a:srgbClr val="B2B2B2"/>
              </a:solidFill>
            </a:endParaRPr>
          </a:p>
          <a:p>
            <a:pPr lvl="1" eaLnBrk="1" hangingPunct="1">
              <a:buFontTx/>
              <a:buNone/>
              <a:defRPr/>
            </a:pPr>
            <a:r>
              <a:rPr lang="en-US" dirty="0">
                <a:solidFill>
                  <a:srgbClr val="B2B2B2"/>
                </a:solidFill>
              </a:rPr>
              <a:t>					</a:t>
            </a:r>
            <a:r>
              <a:rPr lang="en-US" sz="1600" dirty="0">
                <a:solidFill>
                  <a:srgbClr val="B2B2B2"/>
                </a:solidFill>
              </a:rPr>
              <a:t>	Sincerely,</a:t>
            </a:r>
          </a:p>
          <a:p>
            <a:pPr lvl="1" eaLnBrk="1" hangingPunct="1">
              <a:buFontTx/>
              <a:buNone/>
              <a:defRPr/>
            </a:pPr>
            <a:r>
              <a:rPr lang="en-US" sz="1600" dirty="0">
                <a:solidFill>
                  <a:srgbClr val="B2B2B2"/>
                </a:solidFill>
              </a:rPr>
              <a:t>						Douglas Wilhelm Harder, </a:t>
            </a:r>
            <a:r>
              <a:rPr lang="en-US" sz="1600" dirty="0" err="1">
                <a:solidFill>
                  <a:srgbClr val="B2B2B2"/>
                </a:solidFill>
              </a:rPr>
              <a:t>MMath</a:t>
            </a:r>
            <a:endParaRPr lang="en-US" sz="1600" dirty="0">
              <a:solidFill>
                <a:srgbClr val="B2B2B2"/>
              </a:solidFill>
            </a:endParaRPr>
          </a:p>
          <a:p>
            <a:pPr lvl="1" eaLnBrk="1" hangingPunct="1">
              <a:buFontTx/>
              <a:buNone/>
              <a:defRPr/>
            </a:pPr>
            <a:r>
              <a:rPr lang="en-US" sz="1600" dirty="0">
                <a:solidFill>
                  <a:srgbClr val="B2B2B2"/>
                </a:solidFill>
              </a:rPr>
              <a:t>						</a:t>
            </a:r>
            <a:r>
              <a:rPr lang="en-US" sz="1600" b="1" dirty="0">
                <a:solidFill>
                  <a:srgbClr val="B2B2B2"/>
                </a:solidFill>
                <a:latin typeface="Courier New" pitchFamily="49" charset="0"/>
              </a:rPr>
              <a:t>dwharder@alumni.uwaterloo.ca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>
                <a:latin typeface="Arial" charset="0"/>
                <a:cs typeface="Arial" charset="0"/>
              </a:rPr>
              <a:t>Minimum </a:t>
            </a:r>
            <a:r>
              <a:rPr lang="en-US" altLang="en-US" dirty="0" smtClean="0">
                <a:latin typeface="Arial" charset="0"/>
                <a:cs typeface="Arial" charset="0"/>
              </a:rPr>
              <a:t>null-path length</a:t>
            </a:r>
            <a:endParaRPr lang="en-US" altLang="en-US" dirty="0" smtClean="0">
              <a:latin typeface="Arial" charset="0"/>
              <a:cs typeface="Arial" charset="0"/>
            </a:endParaRP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 smtClean="0">
                <a:latin typeface="Arial" charset="0"/>
                <a:cs typeface="Arial" charset="0"/>
              </a:rPr>
              <a:t>	A few </a:t>
            </a:r>
            <a:r>
              <a:rPr lang="en-US" altLang="en-US" dirty="0" smtClean="0">
                <a:latin typeface="Arial" charset="0"/>
                <a:cs typeface="Arial" charset="0"/>
              </a:rPr>
              <a:t>observations:</a:t>
            </a:r>
            <a:endParaRPr lang="en-US" altLang="en-US" dirty="0" smtClean="0">
              <a:latin typeface="Arial" charset="0"/>
              <a:cs typeface="Arial" charset="0"/>
            </a:endParaRPr>
          </a:p>
          <a:p>
            <a:pPr lvl="1"/>
            <a:r>
              <a:rPr lang="en-US" altLang="en-US" dirty="0" smtClean="0">
                <a:latin typeface="Arial" charset="0"/>
                <a:cs typeface="Arial" charset="0"/>
              </a:rPr>
              <a:t>A </a:t>
            </a:r>
            <a:r>
              <a:rPr lang="en-US" altLang="en-US" dirty="0">
                <a:latin typeface="Arial" charset="0"/>
                <a:cs typeface="Arial" charset="0"/>
              </a:rPr>
              <a:t>binary tree with min-</a:t>
            </a:r>
            <a:r>
              <a:rPr lang="en-US" altLang="en-US" dirty="0" err="1">
                <a:latin typeface="Arial" charset="0"/>
                <a:cs typeface="Arial" charset="0"/>
              </a:rPr>
              <a:t>npl</a:t>
            </a:r>
            <a:r>
              <a:rPr lang="en-US" altLang="en-US" dirty="0">
                <a:latin typeface="Arial" charset="0"/>
                <a:cs typeface="Arial" charset="0"/>
              </a:rPr>
              <a:t> of </a:t>
            </a:r>
            <a:r>
              <a:rPr lang="en-US" altLang="en-US" i="1" dirty="0"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US" altLang="en-US" dirty="0">
                <a:latin typeface="Arial" charset="0"/>
                <a:cs typeface="Arial" charset="0"/>
              </a:rPr>
              <a:t> contains a perfect tree of height </a:t>
            </a:r>
            <a:r>
              <a:rPr lang="en-US" altLang="en-US" i="1" dirty="0"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US" altLang="en-US" dirty="0">
                <a:latin typeface="Arial" charset="0"/>
                <a:cs typeface="Arial" charset="0"/>
              </a:rPr>
              <a:t> </a:t>
            </a:r>
          </a:p>
          <a:p>
            <a:pPr lvl="1"/>
            <a:r>
              <a:rPr lang="en-US" altLang="en-US" dirty="0" smtClean="0">
                <a:latin typeface="Arial" charset="0"/>
                <a:cs typeface="Arial" charset="0"/>
              </a:rPr>
              <a:t>Therefore, a </a:t>
            </a:r>
            <a:r>
              <a:rPr lang="en-US" altLang="en-US" dirty="0" smtClean="0">
                <a:latin typeface="Arial" charset="0"/>
                <a:cs typeface="Arial" charset="0"/>
              </a:rPr>
              <a:t>binary tree with a min-</a:t>
            </a:r>
            <a:r>
              <a:rPr lang="en-US" altLang="en-US" dirty="0" err="1" smtClean="0">
                <a:latin typeface="Arial" charset="0"/>
                <a:cs typeface="Arial" charset="0"/>
              </a:rPr>
              <a:t>npl</a:t>
            </a:r>
            <a:r>
              <a:rPr lang="en-US" altLang="en-US" dirty="0" smtClean="0">
                <a:latin typeface="Arial" charset="0"/>
                <a:cs typeface="Arial" charset="0"/>
              </a:rPr>
              <a:t> of </a:t>
            </a:r>
            <a:r>
              <a:rPr lang="en-US" altLang="en-US" i="1" dirty="0" smtClean="0"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US" altLang="en-US" dirty="0" smtClean="0">
                <a:latin typeface="Arial" charset="0"/>
                <a:cs typeface="Arial" charset="0"/>
              </a:rPr>
              <a:t> has at least </a:t>
            </a:r>
            <a:r>
              <a:rPr lang="en-US" altLang="en-US" dirty="0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en-US" i="1" baseline="30000" dirty="0" smtClean="0"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US" altLang="en-US" baseline="30000" dirty="0" smtClean="0">
                <a:latin typeface="Times New Roman" pitchFamily="18" charset="0"/>
                <a:cs typeface="Times New Roman" pitchFamily="18" charset="0"/>
              </a:rPr>
              <a:t> + 1</a:t>
            </a:r>
            <a:r>
              <a:rPr lang="en-US" altLang="en-US" dirty="0" smtClean="0">
                <a:latin typeface="Times New Roman" pitchFamily="18" charset="0"/>
                <a:cs typeface="Times New Roman" pitchFamily="18" charset="0"/>
              </a:rPr>
              <a:t> – 1 </a:t>
            </a:r>
            <a:r>
              <a:rPr lang="en-US" altLang="en-US" dirty="0" smtClean="0">
                <a:latin typeface="Arial" charset="0"/>
                <a:cs typeface="Arial" charset="0"/>
              </a:rPr>
              <a:t>nodes</a:t>
            </a:r>
          </a:p>
          <a:p>
            <a:pPr lvl="1"/>
            <a:r>
              <a:rPr lang="en-US" altLang="en-US" dirty="0" smtClean="0">
                <a:latin typeface="Arial" charset="0"/>
                <a:cs typeface="Arial" charset="0"/>
              </a:rPr>
              <a:t>If </a:t>
            </a:r>
            <a:r>
              <a:rPr lang="en-US" altLang="en-US" dirty="0" smtClean="0">
                <a:latin typeface="Arial" charset="0"/>
                <a:cs typeface="Arial" charset="0"/>
              </a:rPr>
              <a:t>a binary tree has to sub-trees with min-</a:t>
            </a:r>
            <a:r>
              <a:rPr lang="en-US" altLang="en-US" dirty="0" err="1" smtClean="0">
                <a:latin typeface="Arial" charset="0"/>
                <a:cs typeface="Arial" charset="0"/>
              </a:rPr>
              <a:t>npls</a:t>
            </a:r>
            <a:r>
              <a:rPr lang="en-US" altLang="en-US" dirty="0" smtClean="0">
                <a:latin typeface="Arial" charset="0"/>
                <a:cs typeface="Arial" charset="0"/>
              </a:rPr>
              <a:t> of </a:t>
            </a:r>
            <a:r>
              <a:rPr lang="en-US" altLang="en-US" i="1" dirty="0" smtClean="0"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US" altLang="en-US" baseline="-25000" dirty="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en-US" dirty="0" smtClean="0">
                <a:latin typeface="Arial" charset="0"/>
                <a:cs typeface="Arial" charset="0"/>
              </a:rPr>
              <a:t> and </a:t>
            </a:r>
            <a:r>
              <a:rPr lang="en-US" altLang="en-US" i="1" dirty="0" smtClean="0"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US" altLang="en-US" baseline="-25000" dirty="0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en-US" dirty="0" smtClean="0">
                <a:latin typeface="Arial" charset="0"/>
                <a:cs typeface="Arial" charset="0"/>
              </a:rPr>
              <a:t>, then the min-</a:t>
            </a:r>
            <a:r>
              <a:rPr lang="en-US" altLang="en-US" dirty="0" err="1" smtClean="0">
                <a:latin typeface="Arial" charset="0"/>
                <a:cs typeface="Arial" charset="0"/>
              </a:rPr>
              <a:t>npl</a:t>
            </a:r>
            <a:r>
              <a:rPr lang="en-US" altLang="en-US" dirty="0" smtClean="0">
                <a:latin typeface="Arial" charset="0"/>
                <a:cs typeface="Arial" charset="0"/>
              </a:rPr>
              <a:t> of the tree is </a:t>
            </a:r>
            <a:r>
              <a:rPr lang="en-US" altLang="en-US" dirty="0" smtClean="0">
                <a:latin typeface="Times New Roman" pitchFamily="18" charset="0"/>
                <a:cs typeface="Times New Roman" pitchFamily="18" charset="0"/>
              </a:rPr>
              <a:t>1 + min(</a:t>
            </a:r>
            <a:r>
              <a:rPr lang="en-US" altLang="en-US" i="1" dirty="0" smtClean="0"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US" altLang="en-US" baseline="-25000" dirty="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en-US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altLang="en-US" i="1" dirty="0" smtClean="0"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US" altLang="en-US" baseline="-25000" dirty="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en-US" dirty="0" smtClean="0"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 lvl="1"/>
            <a:endParaRPr lang="en-US" altLang="en-US" dirty="0" smtClean="0">
              <a:latin typeface="Arial" charset="0"/>
              <a:cs typeface="Arial" charset="0"/>
            </a:endParaRPr>
          </a:p>
          <a:p>
            <a:pPr lvl="2">
              <a:buNone/>
            </a:pPr>
            <a:r>
              <a:rPr lang="en-US" altLang="en-US" dirty="0" smtClean="0">
                <a:latin typeface="Consolas" pitchFamily="49" charset="0"/>
                <a:cs typeface="Consolas" pitchFamily="49" charset="0"/>
              </a:rPr>
              <a:t>// recursive definition--any real implementation would use</a:t>
            </a:r>
          </a:p>
          <a:p>
            <a:pPr lvl="2">
              <a:buNone/>
            </a:pPr>
            <a:r>
              <a:rPr lang="en-US" altLang="en-US" dirty="0" smtClean="0">
                <a:latin typeface="Consolas" pitchFamily="49" charset="0"/>
                <a:cs typeface="Consolas" pitchFamily="49" charset="0"/>
              </a:rPr>
              <a:t>// member variables to store the minimum null-path length</a:t>
            </a:r>
          </a:p>
          <a:p>
            <a:pPr lvl="2">
              <a:buNone/>
            </a:pPr>
            <a:r>
              <a:rPr lang="en-US" altLang="en-US" dirty="0" smtClean="0">
                <a:latin typeface="Consolas" pitchFamily="49" charset="0"/>
                <a:cs typeface="Consolas" pitchFamily="49" charset="0"/>
              </a:rPr>
              <a:t>template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&lt;typename Type&gt;</a:t>
            </a:r>
          </a:p>
          <a:p>
            <a:pPr lvl="2">
              <a:buNone/>
            </a:pPr>
            <a:r>
              <a:rPr lang="en-US" altLang="en-US" dirty="0" err="1" smtClean="0">
                <a:latin typeface="Consolas" pitchFamily="49" charset="0"/>
                <a:cs typeface="Consolas" pitchFamily="49" charset="0"/>
              </a:rPr>
              <a:t>int</a:t>
            </a:r>
            <a:r>
              <a:rPr lang="en-US" altLang="en-US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dirty="0" err="1" smtClean="0">
                <a:latin typeface="Consolas" pitchFamily="49" charset="0"/>
                <a:cs typeface="Consolas" pitchFamily="49" charset="0"/>
              </a:rPr>
              <a:t>Binary_tree</a:t>
            </a:r>
            <a:r>
              <a:rPr lang="en-US" altLang="en-US" dirty="0" smtClean="0">
                <a:latin typeface="Consolas" pitchFamily="49" charset="0"/>
                <a:cs typeface="Consolas" pitchFamily="49" charset="0"/>
              </a:rPr>
              <a:t>&lt;Type&gt;::</a:t>
            </a:r>
            <a:r>
              <a:rPr lang="en-US" altLang="en-US" dirty="0" err="1" smtClean="0">
                <a:latin typeface="Consolas" pitchFamily="49" charset="0"/>
                <a:cs typeface="Consolas" pitchFamily="49" charset="0"/>
              </a:rPr>
              <a:t>min_null_path_length</a:t>
            </a:r>
            <a:r>
              <a:rPr lang="en-US" altLang="en-US" dirty="0" smtClean="0">
                <a:latin typeface="Consolas" pitchFamily="49" charset="0"/>
                <a:cs typeface="Consolas" pitchFamily="49" charset="0"/>
              </a:rPr>
              <a:t>() </a:t>
            </a:r>
            <a:r>
              <a:rPr lang="en-US" altLang="en-US" dirty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 {</a:t>
            </a:r>
          </a:p>
          <a:p>
            <a:pPr lvl="2">
              <a:buNone/>
            </a:pPr>
            <a:r>
              <a:rPr lang="en-US" altLang="en-US" dirty="0">
                <a:latin typeface="Consolas" pitchFamily="49" charset="0"/>
                <a:cs typeface="Consolas" pitchFamily="49" charset="0"/>
              </a:rPr>
              <a:t>    </a:t>
            </a:r>
            <a:r>
              <a:rPr lang="en-US" altLang="en-US" dirty="0" smtClean="0">
                <a:latin typeface="Consolas" pitchFamily="49" charset="0"/>
                <a:cs typeface="Consolas" pitchFamily="49" charset="0"/>
              </a:rPr>
              <a:t>return empty() ? -1 : 1 + </a:t>
            </a:r>
            <a:r>
              <a:rPr lang="en-US" altLang="en-US" dirty="0" err="1" smtClean="0">
                <a:latin typeface="Consolas" pitchFamily="49" charset="0"/>
                <a:cs typeface="Consolas" pitchFamily="49" charset="0"/>
              </a:rPr>
              <a:t>std</a:t>
            </a:r>
            <a:r>
              <a:rPr lang="en-US" altLang="en-US" dirty="0" smtClean="0">
                <a:latin typeface="Consolas" pitchFamily="49" charset="0"/>
                <a:cs typeface="Consolas" pitchFamily="49" charset="0"/>
              </a:rPr>
              <a:t>::min( </a:t>
            </a:r>
          </a:p>
          <a:p>
            <a:pPr lvl="2">
              <a:buNone/>
            </a:pPr>
            <a:r>
              <a:rPr lang="en-US" altLang="en-US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dirty="0" smtClean="0">
                <a:latin typeface="Consolas" pitchFamily="49" charset="0"/>
                <a:cs typeface="Consolas" pitchFamily="49" charset="0"/>
              </a:rPr>
              <a:t>       left() -&gt;</a:t>
            </a:r>
            <a:r>
              <a:rPr lang="en-US" altLang="en-US" dirty="0" err="1" smtClean="0">
                <a:latin typeface="Consolas" pitchFamily="49" charset="0"/>
                <a:cs typeface="Consolas" pitchFamily="49" charset="0"/>
              </a:rPr>
              <a:t>min_null_path_length</a:t>
            </a:r>
            <a:r>
              <a:rPr lang="en-US" altLang="en-US" dirty="0" smtClean="0">
                <a:latin typeface="Consolas" pitchFamily="49" charset="0"/>
                <a:cs typeface="Consolas" pitchFamily="49" charset="0"/>
              </a:rPr>
              <a:t>(),</a:t>
            </a:r>
          </a:p>
          <a:p>
            <a:pPr lvl="2">
              <a:buNone/>
            </a:pPr>
            <a:r>
              <a:rPr lang="en-US" altLang="en-US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dirty="0" smtClean="0">
                <a:latin typeface="Consolas" pitchFamily="49" charset="0"/>
                <a:cs typeface="Consolas" pitchFamily="49" charset="0"/>
              </a:rPr>
              <a:t>       right()-&gt;</a:t>
            </a:r>
            <a:r>
              <a:rPr lang="en-US" altLang="en-US" dirty="0" err="1" smtClean="0">
                <a:latin typeface="Consolas" pitchFamily="49" charset="0"/>
                <a:cs typeface="Consolas" pitchFamily="49" charset="0"/>
              </a:rPr>
              <a:t>min_null_path_length</a:t>
            </a:r>
            <a:r>
              <a:rPr lang="en-US" altLang="en-US" dirty="0" smtClean="0">
                <a:latin typeface="Consolas" pitchFamily="49" charset="0"/>
                <a:cs typeface="Consolas" pitchFamily="49" charset="0"/>
              </a:rPr>
              <a:t>()</a:t>
            </a:r>
          </a:p>
          <a:p>
            <a:pPr lvl="2">
              <a:buNone/>
            </a:pPr>
            <a:r>
              <a:rPr lang="en-US" altLang="en-US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dirty="0" smtClean="0">
                <a:latin typeface="Consolas" pitchFamily="49" charset="0"/>
                <a:cs typeface="Consolas" pitchFamily="49" charset="0"/>
              </a:rPr>
              <a:t>   );</a:t>
            </a: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 lvl="2">
              <a:buNone/>
            </a:pPr>
            <a:r>
              <a:rPr lang="en-US" altLang="en-US" dirty="0">
                <a:latin typeface="Consolas" pitchFamily="49" charset="0"/>
                <a:cs typeface="Consolas" pitchFamily="49" charset="0"/>
              </a:rPr>
              <a:t>}</a:t>
            </a:r>
          </a:p>
          <a:p>
            <a:pPr lvl="1"/>
            <a:endParaRPr lang="en-US" altLang="en-US" dirty="0" smtClean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9415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>
                <a:latin typeface="Arial" charset="0"/>
                <a:cs typeface="Arial" charset="0"/>
              </a:rPr>
              <a:t>Minimum </a:t>
            </a:r>
            <a:r>
              <a:rPr lang="en-US" altLang="en-US" dirty="0" smtClean="0">
                <a:latin typeface="Arial" charset="0"/>
                <a:cs typeface="Arial" charset="0"/>
              </a:rPr>
              <a:t>null-path length</a:t>
            </a:r>
            <a:endParaRPr lang="en-US" altLang="en-US" dirty="0" smtClean="0">
              <a:latin typeface="Arial" charset="0"/>
              <a:cs typeface="Arial" charset="0"/>
            </a:endParaRP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 smtClean="0">
                <a:latin typeface="Arial" charset="0"/>
                <a:cs typeface="Arial" charset="0"/>
              </a:rPr>
              <a:t>	A leftist heap is a heap where the min-</a:t>
            </a:r>
            <a:r>
              <a:rPr lang="en-US" altLang="en-US" dirty="0" err="1" smtClean="0">
                <a:latin typeface="Arial" charset="0"/>
                <a:cs typeface="Arial" charset="0"/>
              </a:rPr>
              <a:t>npl</a:t>
            </a:r>
            <a:r>
              <a:rPr lang="en-US" altLang="en-US" dirty="0" smtClean="0">
                <a:latin typeface="Arial" charset="0"/>
                <a:cs typeface="Arial" charset="0"/>
              </a:rPr>
              <a:t> of the left sub-tree is always greater than or equal to the min-</a:t>
            </a:r>
            <a:r>
              <a:rPr lang="en-US" altLang="en-US" dirty="0" err="1" smtClean="0">
                <a:latin typeface="Arial" charset="0"/>
                <a:cs typeface="Arial" charset="0"/>
              </a:rPr>
              <a:t>npl</a:t>
            </a:r>
            <a:r>
              <a:rPr lang="en-US" altLang="en-US" dirty="0" smtClean="0">
                <a:latin typeface="Arial" charset="0"/>
                <a:cs typeface="Arial" charset="0"/>
              </a:rPr>
              <a:t> of the right sub-tree and both sub-trees are leftist heaps</a:t>
            </a:r>
          </a:p>
          <a:p>
            <a:pPr>
              <a:buFont typeface="Arial" charset="0"/>
              <a:buNone/>
            </a:pPr>
            <a:endParaRPr lang="en-US" altLang="en-US" dirty="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dirty="0" smtClean="0">
                <a:latin typeface="Arial" charset="0"/>
                <a:cs typeface="Arial" charset="0"/>
              </a:rPr>
              <a:t>	The term </a:t>
            </a:r>
            <a:r>
              <a:rPr lang="en-US" altLang="en-US" i="1" dirty="0" smtClean="0">
                <a:latin typeface="Arial" charset="0"/>
                <a:cs typeface="Arial" charset="0"/>
              </a:rPr>
              <a:t>leftist</a:t>
            </a:r>
            <a:r>
              <a:rPr lang="en-US" altLang="en-US" dirty="0" smtClean="0">
                <a:latin typeface="Arial" charset="0"/>
                <a:cs typeface="Arial" charset="0"/>
              </a:rPr>
              <a:t> is results from </a:t>
            </a:r>
            <a:r>
              <a:rPr lang="en-US" altLang="en-US" dirty="0" smtClean="0">
                <a:latin typeface="Arial" charset="0"/>
                <a:cs typeface="Arial" charset="0"/>
              </a:rPr>
              <a:t>the tree</a:t>
            </a:r>
            <a:br>
              <a:rPr lang="en-US" altLang="en-US" dirty="0" smtClean="0">
                <a:latin typeface="Arial" charset="0"/>
                <a:cs typeface="Arial" charset="0"/>
              </a:rPr>
            </a:br>
            <a:r>
              <a:rPr lang="en-US" altLang="en-US" dirty="0" smtClean="0">
                <a:latin typeface="Arial" charset="0"/>
                <a:cs typeface="Arial" charset="0"/>
              </a:rPr>
              <a:t>being </a:t>
            </a:r>
            <a:r>
              <a:rPr lang="en-US" altLang="en-US" dirty="0" smtClean="0">
                <a:latin typeface="Arial" charset="0"/>
                <a:cs typeface="Arial" charset="0"/>
              </a:rPr>
              <a:t>heavier in the left rather </a:t>
            </a:r>
            <a:r>
              <a:rPr lang="en-US" altLang="en-US" dirty="0" smtClean="0">
                <a:latin typeface="Arial" charset="0"/>
                <a:cs typeface="Arial" charset="0"/>
              </a:rPr>
              <a:t>than</a:t>
            </a:r>
            <a:br>
              <a:rPr lang="en-US" altLang="en-US" dirty="0" smtClean="0">
                <a:latin typeface="Arial" charset="0"/>
                <a:cs typeface="Arial" charset="0"/>
              </a:rPr>
            </a:br>
            <a:r>
              <a:rPr lang="en-US" altLang="en-US" dirty="0" smtClean="0">
                <a:latin typeface="Arial" charset="0"/>
                <a:cs typeface="Arial" charset="0"/>
              </a:rPr>
              <a:t>the </a:t>
            </a:r>
            <a:r>
              <a:rPr lang="en-US" altLang="en-US" dirty="0" smtClean="0">
                <a:latin typeface="Arial" charset="0"/>
                <a:cs typeface="Arial" charset="0"/>
              </a:rPr>
              <a:t>right sub-tree</a:t>
            </a:r>
          </a:p>
        </p:txBody>
      </p:sp>
      <p:pic>
        <p:nvPicPr>
          <p:cNvPr id="9221" name="Picture 5" descr="File:Karl Marx 00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2420888"/>
            <a:ext cx="2929905" cy="4175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1362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Merging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 smtClean="0">
                <a:latin typeface="Arial" charset="0"/>
                <a:cs typeface="Arial" charset="0"/>
              </a:rPr>
              <a:t>	We will demonstrate an algorithm for merging two leftist heaps</a:t>
            </a:r>
          </a:p>
          <a:p>
            <a:pPr>
              <a:buFont typeface="Arial" charset="0"/>
              <a:buNone/>
            </a:pPr>
            <a:endParaRPr lang="en-US" altLang="en-US" dirty="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dirty="0" smtClean="0">
                <a:latin typeface="Arial" charset="0"/>
                <a:cs typeface="Arial" charset="0"/>
              </a:rPr>
              <a:t>	Once we have a merging algorithm, we can implement push and pop in terms of merges:</a:t>
            </a:r>
          </a:p>
          <a:p>
            <a:pPr lvl="1"/>
            <a:r>
              <a:rPr lang="en-US" altLang="en-US" dirty="0" smtClean="0">
                <a:latin typeface="Arial" charset="0"/>
                <a:cs typeface="Arial" charset="0"/>
              </a:rPr>
              <a:t>Push is implemented as merging the leftist heap with a node being inserted treated as a trivial leftist heap</a:t>
            </a:r>
          </a:p>
          <a:p>
            <a:pPr lvl="1"/>
            <a:r>
              <a:rPr lang="en-US" altLang="en-US" dirty="0" smtClean="0">
                <a:latin typeface="Arial" charset="0"/>
                <a:cs typeface="Arial" charset="0"/>
              </a:rPr>
              <a:t>Pop is implemented by removing the root node and then merging the two sub-heaps</a:t>
            </a:r>
          </a:p>
        </p:txBody>
      </p:sp>
    </p:spTree>
    <p:extLst>
      <p:ext uri="{BB962C8B-B14F-4D97-AF65-F5344CB8AC3E}">
        <p14:creationId xmlns:p14="http://schemas.microsoft.com/office/powerpoint/2010/main" val="1664897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Merging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 smtClean="0">
                <a:latin typeface="Arial" charset="0"/>
                <a:cs typeface="Arial" charset="0"/>
              </a:rPr>
              <a:t>	Merging two leftist heaps uses the following rules:</a:t>
            </a:r>
          </a:p>
          <a:p>
            <a:pPr lvl="1"/>
            <a:r>
              <a:rPr lang="en-US" altLang="en-US" dirty="0" smtClean="0">
                <a:latin typeface="Arial" charset="0"/>
                <a:cs typeface="Arial" charset="0"/>
              </a:rPr>
              <a:t>Given two leftist heaps, choose that heap that has the smaller root to be the leftist heap and:</a:t>
            </a:r>
          </a:p>
          <a:p>
            <a:pPr lvl="2"/>
            <a:r>
              <a:rPr lang="en-US" altLang="en-US" dirty="0" smtClean="0">
                <a:latin typeface="Arial" charset="0"/>
                <a:cs typeface="Arial" charset="0"/>
              </a:rPr>
              <a:t>If the right sub-heap is not empty, merge the other heap with the right sub-heap of the selected root</a:t>
            </a:r>
          </a:p>
          <a:p>
            <a:pPr lvl="2"/>
            <a:r>
              <a:rPr lang="en-US" altLang="en-US" dirty="0" smtClean="0">
                <a:latin typeface="Arial" charset="0"/>
                <a:cs typeface="Arial" charset="0"/>
              </a:rPr>
              <a:t>If the right sub-heap is empty, attach the other heap as the right sub-heap of the selected root</a:t>
            </a:r>
          </a:p>
        </p:txBody>
      </p:sp>
    </p:spTree>
    <p:extLst>
      <p:ext uri="{BB962C8B-B14F-4D97-AF65-F5344CB8AC3E}">
        <p14:creationId xmlns:p14="http://schemas.microsoft.com/office/powerpoint/2010/main" val="793535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Merging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Suppose we are merging these two leftist heaps: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We compare the roots and note A </a:t>
            </a:r>
            <a:r>
              <a:rPr lang="en-CA" altLang="en-US" smtClean="0">
                <a:latin typeface="Arial" charset="0"/>
                <a:cs typeface="Arial" charset="0"/>
              </a:rPr>
              <a:t>≤</a:t>
            </a:r>
            <a:r>
              <a:rPr lang="en-US" altLang="en-US" smtClean="0">
                <a:latin typeface="Arial" charset="0"/>
                <a:cs typeface="Arial" charset="0"/>
              </a:rPr>
              <a:t> B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Therefore, we merge the leftist heap B with the left sub-heap A</a:t>
            </a:r>
            <a:r>
              <a:rPr lang="en-US" altLang="en-US" baseline="-25000" smtClean="0">
                <a:latin typeface="Arial" charset="0"/>
                <a:cs typeface="Arial" charset="0"/>
              </a:rPr>
              <a:t>2</a:t>
            </a:r>
            <a:endParaRPr lang="en-US" altLang="en-US" smtClean="0">
              <a:latin typeface="Arial" charset="0"/>
              <a:cs typeface="Arial" charset="0"/>
            </a:endParaRPr>
          </a:p>
        </p:txBody>
      </p:sp>
      <p:pic>
        <p:nvPicPr>
          <p:cNvPr id="12292" name="Picture 5" descr="C:\Users\dwharder\Desktop\ll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613" y="2709863"/>
            <a:ext cx="5183187" cy="302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7349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16388</TotalTime>
  <Words>193</Words>
  <Application>Microsoft Office PowerPoint</Application>
  <PresentationFormat>On-screen Show (4:3)</PresentationFormat>
  <Paragraphs>216</Paragraphs>
  <Slides>41</Slides>
  <Notes>39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2" baseType="lpstr">
      <vt:lpstr>Custom Design</vt:lpstr>
      <vt:lpstr>PowerPoint Presentation</vt:lpstr>
      <vt:lpstr>Background</vt:lpstr>
      <vt:lpstr>An Idea</vt:lpstr>
      <vt:lpstr>Minimum null-path length</vt:lpstr>
      <vt:lpstr>Minimum null-path length</vt:lpstr>
      <vt:lpstr>Minimum null-path length</vt:lpstr>
      <vt:lpstr>Merging</vt:lpstr>
      <vt:lpstr>Merging</vt:lpstr>
      <vt:lpstr>Merging</vt:lpstr>
      <vt:lpstr>Merging</vt:lpstr>
      <vt:lpstr>Merging</vt:lpstr>
      <vt:lpstr>Merging</vt:lpstr>
      <vt:lpstr>Merging</vt:lpstr>
      <vt:lpstr>Merging</vt:lpstr>
      <vt:lpstr>Merging</vt:lpstr>
      <vt:lpstr>Merging</vt:lpstr>
      <vt:lpstr>Merging</vt:lpstr>
      <vt:lpstr>Merging</vt:lpstr>
      <vt:lpstr>Merging</vt:lpstr>
      <vt:lpstr>Merging</vt:lpstr>
      <vt:lpstr>Merging</vt:lpstr>
      <vt:lpstr>Merging</vt:lpstr>
      <vt:lpstr>Merging</vt:lpstr>
      <vt:lpstr>Merging</vt:lpstr>
      <vt:lpstr>Merging</vt:lpstr>
      <vt:lpstr>Merging</vt:lpstr>
      <vt:lpstr>Leftist Heaps</vt:lpstr>
      <vt:lpstr>Pop</vt:lpstr>
      <vt:lpstr>Pop</vt:lpstr>
      <vt:lpstr>Pop</vt:lpstr>
      <vt:lpstr>Pop</vt:lpstr>
      <vt:lpstr>Pop</vt:lpstr>
      <vt:lpstr>Pop</vt:lpstr>
      <vt:lpstr>Pop</vt:lpstr>
      <vt:lpstr>Pop</vt:lpstr>
      <vt:lpstr>Pop</vt:lpstr>
      <vt:lpstr>Pop</vt:lpstr>
      <vt:lpstr>Implementation</vt:lpstr>
      <vt:lpstr>Summary</vt:lpstr>
      <vt:lpstr>References</vt:lpstr>
      <vt:lpstr>Usage Notes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ECE 250 Algorithms and Data Structures</dc:title>
  <dc:creator>dwharder</dc:creator>
  <cp:lastModifiedBy>Douglas Wilhelm Harder</cp:lastModifiedBy>
  <cp:revision>481</cp:revision>
  <dcterms:created xsi:type="dcterms:W3CDTF">2009-09-11T23:00:44Z</dcterms:created>
  <dcterms:modified xsi:type="dcterms:W3CDTF">2014-03-04T12:10:20Z</dcterms:modified>
</cp:coreProperties>
</file>